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334" r:id="rId3"/>
    <p:sldId id="335" r:id="rId4"/>
    <p:sldId id="336" r:id="rId5"/>
    <p:sldId id="337" r:id="rId6"/>
    <p:sldId id="341" r:id="rId7"/>
    <p:sldId id="360" r:id="rId8"/>
    <p:sldId id="345" r:id="rId9"/>
    <p:sldId id="342" r:id="rId10"/>
    <p:sldId id="343" r:id="rId11"/>
    <p:sldId id="344" r:id="rId12"/>
    <p:sldId id="346" r:id="rId13"/>
    <p:sldId id="367" r:id="rId14"/>
    <p:sldId id="349" r:id="rId15"/>
    <p:sldId id="348" r:id="rId16"/>
    <p:sldId id="350" r:id="rId17"/>
    <p:sldId id="338" r:id="rId18"/>
    <p:sldId id="351" r:id="rId19"/>
    <p:sldId id="352" r:id="rId20"/>
    <p:sldId id="355" r:id="rId21"/>
    <p:sldId id="354" r:id="rId22"/>
    <p:sldId id="362" r:id="rId23"/>
    <p:sldId id="365" r:id="rId24"/>
    <p:sldId id="363" r:id="rId25"/>
    <p:sldId id="364" r:id="rId26"/>
    <p:sldId id="339" r:id="rId27"/>
    <p:sldId id="356" r:id="rId28"/>
    <p:sldId id="366" r:id="rId29"/>
    <p:sldId id="357" r:id="rId30"/>
    <p:sldId id="358" r:id="rId31"/>
    <p:sldId id="359" r:id="rId32"/>
    <p:sldId id="361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CFC1F3"/>
    <a:srgbClr val="BC451B"/>
    <a:srgbClr val="B2B2B2"/>
    <a:srgbClr val="777777"/>
    <a:srgbClr val="28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4" autoAdjust="0"/>
    <p:restoredTop sz="90599" autoAdjust="0"/>
  </p:normalViewPr>
  <p:slideViewPr>
    <p:cSldViewPr snapToGrid="0">
      <p:cViewPr varScale="1">
        <p:scale>
          <a:sx n="103" d="100"/>
          <a:sy n="103" d="100"/>
        </p:scale>
        <p:origin x="9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13194-0E3E-4315-A677-4DC223854D7A}" type="datetimeFigureOut">
              <a:rPr lang="en-US" smtClean="0"/>
              <a:t>2/16/2023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6C6E0-DB85-4814-979A-0AC45F583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08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" name="Google Shape;46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FB182-CB95-4D41-A018-E6083823938B}" type="datetime1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8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7B615-80B5-43E3-9857-0A7F7D0E94AE}" type="datetime1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8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2265C-670C-4E4D-BC72-4857D6D9B9BD}" type="datetime1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04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F35A-1089-48F2-97F1-5D3E4D50E71B}" type="datetime1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1637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E99E4-BABF-42C6-959E-BF85C809F4A6}" type="datetime1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94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41B2-A6B2-4313-9DD0-7C9B1CFB1529}" type="datetime1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97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5A00-A395-4B59-9CAF-CAB30983D5B7}" type="datetime1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89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A9737-4065-4BDC-8636-58D0DB75A332}" type="datetime1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76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0C563-183D-481D-9B90-830D52D56C9E}" type="datetime1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120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7478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EBE84-A503-4CD0-8854-93C6FE6D3853}" type="datetime1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38455" y="6489765"/>
            <a:ext cx="753545" cy="365125"/>
          </a:xfrm>
        </p:spPr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09F4E-7156-48FD-926B-6AA719CC3C7F}" type="datetime1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9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D4A65-E53E-4E5E-8DB6-44B636280960}" type="datetime1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7C3B48-2DA0-48DD-A660-A68244AB8FE5}" type="datetime1">
              <a:rPr lang="en-US" smtClean="0"/>
              <a:t>2/16/2023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5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257E8-B18A-455D-868D-74879EDCB1E7}" type="datetime1">
              <a:rPr lang="en-US" smtClean="0"/>
              <a:t>2/16/2023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438455" y="6492875"/>
            <a:ext cx="753545" cy="365125"/>
          </a:xfrm>
        </p:spPr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3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04F2F-5553-469F-98C2-C1ACFA843CD3}" type="datetime1">
              <a:rPr lang="en-US" smtClean="0"/>
              <a:t>2/16/2023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43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36C8-AF81-4869-A1AD-DA494934403B}" type="datetime1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1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0E8B3-5250-48CA-AFE7-16C1C8BBF7C9}" type="datetime1">
              <a:rPr lang="en-US" smtClean="0"/>
              <a:t>2/16/2023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0E4C5D7-8DBB-40FB-9412-7EA37C2FDD89}" type="datetime1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9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491101.3519844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.png"/><Relationship Id="rId7" Type="http://schemas.openxmlformats.org/officeDocument/2006/relationships/image" Target="../media/image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10.1145/3461778.3461995" TargetMode="External"/><Relationship Id="rId2" Type="http://schemas.openxmlformats.org/officeDocument/2006/relationships/hyperlink" Target="https://doi.org/10.1145/3491101.351984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ichaelhoefer.com/" TargetMode="External"/><Relationship Id="rId4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274396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l.acm.org/doi/10.1145/3461778.3461995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C6C4-AB77-4B37-BEF0-969180AF3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66" y="1194318"/>
            <a:ext cx="10791135" cy="2696547"/>
          </a:xfrm>
        </p:spPr>
        <p:txBody>
          <a:bodyPr>
            <a:normAutofit/>
          </a:bodyPr>
          <a:lstStyle/>
          <a:p>
            <a:r>
              <a:rPr lang="en-US" dirty="0"/>
              <a:t>Designing Technology to Support </a:t>
            </a:r>
            <a:r>
              <a:rPr lang="en-US" i="1" dirty="0"/>
              <a:t>Co-Tracking</a:t>
            </a:r>
            <a:r>
              <a:rPr lang="en-US" dirty="0"/>
              <a:t> of Mental Wellbeing in Bipolar Disorder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4CA2CF-DD6B-4874-886F-549687B86113}"/>
              </a:ext>
            </a:extLst>
          </p:cNvPr>
          <p:cNvSpPr txBox="1">
            <a:spLocks/>
          </p:cNvSpPr>
          <p:nvPr/>
        </p:nvSpPr>
        <p:spPr>
          <a:xfrm>
            <a:off x="2229196" y="5202573"/>
            <a:ext cx="8125645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Michael Hoefer</a:t>
            </a:r>
          </a:p>
          <a:p>
            <a:r>
              <a:rPr lang="en-US" dirty="0"/>
              <a:t>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191387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1"/>
          <p:cNvSpPr txBox="1"/>
          <p:nvPr/>
        </p:nvSpPr>
        <p:spPr>
          <a:xfrm>
            <a:off x="309533" y="454233"/>
            <a:ext cx="1399600" cy="8064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Clinician’s</a:t>
            </a: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phone</a:t>
            </a: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1"/>
          <p:cNvSpPr/>
          <p:nvPr/>
        </p:nvSpPr>
        <p:spPr>
          <a:xfrm>
            <a:off x="4662462" y="454233"/>
            <a:ext cx="214845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8. Co-tracking</a:t>
            </a: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tx2"/>
                </a:solidFill>
              </a:rPr>
              <a:pPr/>
              <a:t>10</a:t>
            </a:fld>
            <a:endParaRPr dirty="0">
              <a:solidFill>
                <a:schemeClr val="tx2"/>
              </a:solidFill>
            </a:endParaRPr>
          </a:p>
        </p:txBody>
      </p:sp>
      <p:sp>
        <p:nvSpPr>
          <p:cNvPr id="465" name="Google Shape;465;p21"/>
          <p:cNvSpPr txBox="1"/>
          <p:nvPr/>
        </p:nvSpPr>
        <p:spPr>
          <a:xfrm>
            <a:off x="309533" y="1434318"/>
            <a:ext cx="1257200" cy="1093655"/>
          </a:xfrm>
          <a:prstGeom prst="rect">
            <a:avLst/>
          </a:prstGeom>
          <a:solidFill>
            <a:srgbClr val="004B53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Family/</a:t>
            </a: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Friend</a:t>
            </a: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phone</a:t>
            </a: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Google Shape;46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8103" y="1745571"/>
            <a:ext cx="4063069" cy="4123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3913" y="1074888"/>
            <a:ext cx="2862792" cy="5539689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21"/>
          <p:cNvSpPr/>
          <p:nvPr/>
        </p:nvSpPr>
        <p:spPr>
          <a:xfrm>
            <a:off x="9710728" y="1330569"/>
            <a:ext cx="537600" cy="533600"/>
          </a:xfrm>
          <a:prstGeom prst="rect">
            <a:avLst/>
          </a:prstGeom>
          <a:solidFill>
            <a:srgbClr val="00B05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1"/>
          <p:cNvSpPr/>
          <p:nvPr/>
        </p:nvSpPr>
        <p:spPr>
          <a:xfrm>
            <a:off x="10530315" y="1333376"/>
            <a:ext cx="537600" cy="533600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1"/>
          <p:cNvSpPr/>
          <p:nvPr/>
        </p:nvSpPr>
        <p:spPr>
          <a:xfrm>
            <a:off x="11349903" y="1337405"/>
            <a:ext cx="537600" cy="533600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1"/>
          <p:cNvSpPr txBox="1"/>
          <p:nvPr/>
        </p:nvSpPr>
        <p:spPr>
          <a:xfrm>
            <a:off x="10099200" y="2836699"/>
            <a:ext cx="1399600" cy="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Comments</a:t>
            </a: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1"/>
          <p:cNvSpPr/>
          <p:nvPr/>
        </p:nvSpPr>
        <p:spPr>
          <a:xfrm>
            <a:off x="9651200" y="3294972"/>
            <a:ext cx="2295600" cy="304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1"/>
          <p:cNvSpPr/>
          <p:nvPr/>
        </p:nvSpPr>
        <p:spPr>
          <a:xfrm>
            <a:off x="10603600" y="2077573"/>
            <a:ext cx="390800" cy="450400"/>
          </a:xfrm>
          <a:prstGeom prst="mathMultiply">
            <a:avLst>
              <a:gd name="adj1" fmla="val 23520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4F157B-7964-356A-FEC3-B1B1E782FA08}"/>
              </a:ext>
            </a:extLst>
          </p:cNvPr>
          <p:cNvSpPr txBox="1"/>
          <p:nvPr/>
        </p:nvSpPr>
        <p:spPr>
          <a:xfrm>
            <a:off x="9710728" y="3429000"/>
            <a:ext cx="1980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Hmmm, there’s a lot to having someone else track your mood.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1.85185E-6 L 0.0013 -0.109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9" grpId="0" animBg="1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-624113"/>
            <a:ext cx="119513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Co-tracking was one of the most “approved” features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D4DC98-C7BE-1245-3944-B63B6AFF9A32}"/>
              </a:ext>
            </a:extLst>
          </p:cNvPr>
          <p:cNvGrpSpPr/>
          <p:nvPr/>
        </p:nvGrpSpPr>
        <p:grpSpPr>
          <a:xfrm>
            <a:off x="304133" y="1332637"/>
            <a:ext cx="10190364" cy="3193460"/>
            <a:chOff x="289618" y="3457870"/>
            <a:chExt cx="10190364" cy="319346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3DC5153-6B10-71CE-A50F-611F61BEF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09"/>
            <a:stretch/>
          </p:blipFill>
          <p:spPr>
            <a:xfrm>
              <a:off x="289618" y="3457870"/>
              <a:ext cx="10190364" cy="319346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F79A1B2-A178-C639-0181-ABCEAD00BD88}"/>
                </a:ext>
              </a:extLst>
            </p:cNvPr>
            <p:cNvSpPr/>
            <p:nvPr/>
          </p:nvSpPr>
          <p:spPr>
            <a:xfrm>
              <a:off x="948871" y="5876472"/>
              <a:ext cx="3797300" cy="33020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5836A57-E27E-52BE-C76B-80E7872D21D8}"/>
              </a:ext>
            </a:extLst>
          </p:cNvPr>
          <p:cNvSpPr txBox="1"/>
          <p:nvPr/>
        </p:nvSpPr>
        <p:spPr>
          <a:xfrm>
            <a:off x="1233714" y="4677229"/>
            <a:ext cx="892628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“I like the idea of it, be a family member or friend who’s also seeing someone </a:t>
            </a:r>
            <a:r>
              <a:rPr lang="en-US" sz="2400" b="1" u="sng" dirty="0">
                <a:latin typeface="+mj-lt"/>
              </a:rPr>
              <a:t>outside of the treatment context</a:t>
            </a:r>
            <a:r>
              <a:rPr lang="en-US" sz="2400" dirty="0">
                <a:latin typeface="+mj-lt"/>
              </a:rPr>
              <a:t> and maybe getting more of </a:t>
            </a:r>
            <a:r>
              <a:rPr lang="en-US" sz="2400" b="1" u="sng" dirty="0">
                <a:latin typeface="+mj-lt"/>
              </a:rPr>
              <a:t>a naturalistic sense of who they are</a:t>
            </a:r>
            <a:r>
              <a:rPr lang="en-US" sz="2400" dirty="0">
                <a:latin typeface="+mj-lt"/>
              </a:rPr>
              <a:t>… and how things are changing and ebbing and flowing in…their real world contexts... this is a great idea.” –Clinician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D729AE-5705-8807-85F9-F38F394C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595" y="-317500"/>
            <a:ext cx="78492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We were motivated, but had this been done before?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AC0DAF2-FA88-767A-0963-9224461C62D5}"/>
              </a:ext>
            </a:extLst>
          </p:cNvPr>
          <p:cNvSpPr txBox="1">
            <a:spLocks/>
          </p:cNvSpPr>
          <p:nvPr/>
        </p:nvSpPr>
        <p:spPr>
          <a:xfrm>
            <a:off x="2894995" y="2064340"/>
            <a:ext cx="7849205" cy="24199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Kind of, in psychology studies (person perception)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597182-4AE0-ECED-0641-203EBC0691E5}"/>
              </a:ext>
            </a:extLst>
          </p:cNvPr>
          <p:cNvSpPr txBox="1">
            <a:spLocks/>
          </p:cNvSpPr>
          <p:nvPr/>
        </p:nvSpPr>
        <p:spPr>
          <a:xfrm>
            <a:off x="4164995" y="4147140"/>
            <a:ext cx="7849205" cy="24199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What can we learn from them?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424D15-3336-E34D-BEC6-F9E7EA44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80" y="-1030397"/>
            <a:ext cx="8737520" cy="4318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Psychologists had people track their own mood, and track their perception of their partner’s mood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7BB2D-6EEF-2E86-CD11-92899BE2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CB581-69C0-4C78-4EEC-C051D9B70E59}"/>
              </a:ext>
            </a:extLst>
          </p:cNvPr>
          <p:cNvSpPr txBox="1"/>
          <p:nvPr/>
        </p:nvSpPr>
        <p:spPr>
          <a:xfrm>
            <a:off x="488950" y="6197377"/>
            <a:ext cx="10623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Sels, </a:t>
            </a:r>
            <a:r>
              <a:rPr lang="en-US" sz="1600" dirty="0" err="1"/>
              <a:t>Ceulemans</a:t>
            </a:r>
            <a:r>
              <a:rPr lang="en-US" sz="1600" dirty="0"/>
              <a:t>, and </a:t>
            </a:r>
            <a:r>
              <a:rPr lang="en-US" sz="1600" dirty="0" err="1"/>
              <a:t>Kuppens</a:t>
            </a:r>
            <a:r>
              <a:rPr lang="en-US" sz="1600" dirty="0"/>
              <a:t>, 2017. “Partner-Expected Affect: How You feel Now Is Predicted By How Your Partner Thought You Felt Before” </a:t>
            </a:r>
            <a:r>
              <a:rPr lang="en-US" sz="1600" i="1" dirty="0"/>
              <a:t>Emotion.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CBA7193-5D65-625F-2CF2-13CE0259E6D2}"/>
              </a:ext>
            </a:extLst>
          </p:cNvPr>
          <p:cNvSpPr txBox="1">
            <a:spLocks/>
          </p:cNvSpPr>
          <p:nvPr/>
        </p:nvSpPr>
        <p:spPr>
          <a:xfrm>
            <a:off x="2171397" y="2360428"/>
            <a:ext cx="7849205" cy="24199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2800" dirty="0"/>
              <a:t>Partners’ expectations tended to come true…</a:t>
            </a:r>
          </a:p>
          <a:p>
            <a:pPr algn="l"/>
            <a:r>
              <a:rPr lang="en-US" sz="2800" b="1" u="sng" dirty="0"/>
              <a:t>Partner-Expected Affect</a:t>
            </a:r>
          </a:p>
          <a:p>
            <a:pPr algn="l"/>
            <a:endParaRPr lang="en-US" sz="2800" b="1" u="sng" dirty="0"/>
          </a:p>
          <a:p>
            <a:pPr algn="l"/>
            <a:r>
              <a:rPr lang="en-US" sz="2800" dirty="0"/>
              <a:t>Mediated through contact</a:t>
            </a:r>
          </a:p>
          <a:p>
            <a:pPr algn="l"/>
            <a:endParaRPr lang="en-US" sz="2800" b="1" u="sng" dirty="0"/>
          </a:p>
          <a:p>
            <a:pPr algn="l"/>
            <a:r>
              <a:rPr lang="en-US" sz="2800" dirty="0"/>
              <a:t>“Perceivers were not accurate in the majority of cases”</a:t>
            </a:r>
          </a:p>
        </p:txBody>
      </p:sp>
    </p:spTree>
    <p:extLst>
      <p:ext uri="{BB962C8B-B14F-4D97-AF65-F5344CB8AC3E}">
        <p14:creationId xmlns:p14="http://schemas.microsoft.com/office/powerpoint/2010/main" val="410707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80" y="-255697"/>
            <a:ext cx="4953302" cy="4318000"/>
          </a:xfrm>
        </p:spPr>
        <p:txBody>
          <a:bodyPr>
            <a:normAutofit/>
          </a:bodyPr>
          <a:lstStyle/>
          <a:p>
            <a:pPr algn="l"/>
            <a:r>
              <a:rPr lang="en-US" i="1" dirty="0"/>
              <a:t>Projection</a:t>
            </a:r>
            <a:r>
              <a:rPr lang="en-US" dirty="0"/>
              <a:t> noted as a major pathway for interpersonal perception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B28D98-6FED-4FCC-7404-ECDE5B7A0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64" y="800100"/>
            <a:ext cx="6318356" cy="38047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0095B4-BDDA-8223-FBDD-2CBBCD688668}"/>
              </a:ext>
            </a:extLst>
          </p:cNvPr>
          <p:cNvSpPr/>
          <p:nvPr/>
        </p:nvSpPr>
        <p:spPr>
          <a:xfrm>
            <a:off x="5657664" y="900003"/>
            <a:ext cx="2152836" cy="10033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1B6046-66DA-5A5D-AC56-4CA20DB9D739}"/>
              </a:ext>
            </a:extLst>
          </p:cNvPr>
          <p:cNvSpPr/>
          <p:nvPr/>
        </p:nvSpPr>
        <p:spPr>
          <a:xfrm>
            <a:off x="9721584" y="900003"/>
            <a:ext cx="2152836" cy="10033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ECE820-0911-DE11-7380-B18BA65C22F4}"/>
              </a:ext>
            </a:extLst>
          </p:cNvPr>
          <p:cNvSpPr txBox="1"/>
          <p:nvPr/>
        </p:nvSpPr>
        <p:spPr>
          <a:xfrm>
            <a:off x="317580" y="3929510"/>
            <a:ext cx="4953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Co-trackers should track their own mood too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0DE3F-2FC8-06D2-E5F7-F1C7F5F2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5684C0-E11D-09F5-5B40-3C00933B7B92}"/>
              </a:ext>
            </a:extLst>
          </p:cNvPr>
          <p:cNvSpPr txBox="1"/>
          <p:nvPr/>
        </p:nvSpPr>
        <p:spPr>
          <a:xfrm>
            <a:off x="345889" y="5665609"/>
            <a:ext cx="10623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Clark et al., 2017. “Accuracy and projection in perceptions of partners’ recent emotional experiences: Both minds matter” </a:t>
            </a:r>
            <a:r>
              <a:rPr lang="en-US" sz="1600" i="1" dirty="0"/>
              <a:t>Emotion.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687E1E-FE67-25D8-3DBF-8337E693D3EA}"/>
              </a:ext>
            </a:extLst>
          </p:cNvPr>
          <p:cNvSpPr txBox="1"/>
          <p:nvPr/>
        </p:nvSpPr>
        <p:spPr>
          <a:xfrm>
            <a:off x="345889" y="6250384"/>
            <a:ext cx="106235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/>
              <a:t>Sened</a:t>
            </a:r>
            <a:r>
              <a:rPr lang="en-US" sz="1600" dirty="0"/>
              <a:t> et al., 2017. “Now you have my attention: Empathic accuracy pathways in couples and the role of conflict” </a:t>
            </a:r>
            <a:r>
              <a:rPr lang="en-US" sz="1600" i="1" dirty="0"/>
              <a:t>Emotion.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78A12F-EE7D-565A-D3D7-C5A0C3789793}"/>
              </a:ext>
            </a:extLst>
          </p:cNvPr>
          <p:cNvCxnSpPr>
            <a:cxnSpLocks/>
          </p:cNvCxnSpPr>
          <p:nvPr/>
        </p:nvCxnSpPr>
        <p:spPr>
          <a:xfrm>
            <a:off x="8089900" y="1574800"/>
            <a:ext cx="13335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23B79A-2E8B-AFE8-4EBB-9DB821A8EC1C}"/>
              </a:ext>
            </a:extLst>
          </p:cNvPr>
          <p:cNvCxnSpPr>
            <a:cxnSpLocks/>
          </p:cNvCxnSpPr>
          <p:nvPr/>
        </p:nvCxnSpPr>
        <p:spPr>
          <a:xfrm>
            <a:off x="10435155" y="2082800"/>
            <a:ext cx="0" cy="977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46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80" y="-255697"/>
            <a:ext cx="7365920" cy="4318000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Empathic accuracy is beneficial in relationships, and can be improved!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F017E-6089-B4C7-C5C6-F59453625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80" y="4062303"/>
            <a:ext cx="4850938" cy="26526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06BF1EC-FF9D-CADA-F9BA-CDFD34DE7977}"/>
              </a:ext>
            </a:extLst>
          </p:cNvPr>
          <p:cNvSpPr/>
          <p:nvPr/>
        </p:nvSpPr>
        <p:spPr>
          <a:xfrm>
            <a:off x="1511300" y="4432300"/>
            <a:ext cx="1574800" cy="3048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0576CCE-55E4-1F90-31C3-6883066F1A60}"/>
              </a:ext>
            </a:extLst>
          </p:cNvPr>
          <p:cNvSpPr txBox="1">
            <a:spLocks/>
          </p:cNvSpPr>
          <p:nvPr/>
        </p:nvSpPr>
        <p:spPr>
          <a:xfrm>
            <a:off x="5829380" y="1903303"/>
            <a:ext cx="5333920" cy="43180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u="sng" dirty="0"/>
              <a:t>We might want to share the co-tracked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A02253-300C-4C04-F296-391E2921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DF4D00-632F-BD51-7E1A-6E0B6040D9FB}"/>
              </a:ext>
            </a:extLst>
          </p:cNvPr>
          <p:cNvSpPr txBox="1"/>
          <p:nvPr/>
        </p:nvSpPr>
        <p:spPr>
          <a:xfrm>
            <a:off x="5651964" y="5805804"/>
            <a:ext cx="62224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Barone et al., 2005. “Increasing Empathic Accuracy Through Practice and Feedback in a Clinical Interviewing Course” </a:t>
            </a:r>
            <a:r>
              <a:rPr lang="en-US" sz="1600" i="1" dirty="0"/>
              <a:t>Journal of Social and Clinical Psychology.</a:t>
            </a:r>
          </a:p>
        </p:txBody>
      </p:sp>
    </p:spTree>
    <p:extLst>
      <p:ext uri="{BB962C8B-B14F-4D97-AF65-F5344CB8AC3E}">
        <p14:creationId xmlns:p14="http://schemas.microsoft.com/office/powerpoint/2010/main" val="168194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80" y="-127001"/>
            <a:ext cx="9918620" cy="2627203"/>
          </a:xfrm>
        </p:spPr>
        <p:txBody>
          <a:bodyPr>
            <a:normAutofit/>
          </a:bodyPr>
          <a:lstStyle/>
          <a:p>
            <a:pPr algn="l"/>
            <a:r>
              <a:rPr lang="en-US" sz="4400" dirty="0"/>
              <a:t>Three motivations for co-tracking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29627-84C7-0BC9-73DF-4F84C4F12E03}"/>
              </a:ext>
            </a:extLst>
          </p:cNvPr>
          <p:cNvSpPr txBox="1"/>
          <p:nvPr/>
        </p:nvSpPr>
        <p:spPr>
          <a:xfrm>
            <a:off x="1701800" y="2755900"/>
            <a:ext cx="9677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Co-tracker helps maintain a record when an individual is unable to track</a:t>
            </a:r>
          </a:p>
          <a:p>
            <a:endParaRPr lang="en-US" sz="2800" dirty="0"/>
          </a:p>
          <a:p>
            <a:r>
              <a:rPr lang="en-US" sz="2800" dirty="0"/>
              <a:t>2. Provides clinicians with another perspective on their patient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r>
              <a:rPr lang="en-US" sz="2800" dirty="0"/>
              <a:t>3. Create feedback loops to improve empathic accuracy and relationship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0CD40-689E-9EA6-F9AD-2A113EA1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6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1EC2-C4C3-E206-8FDB-052F99AD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BB789-967D-4317-153D-58F34604B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1468705" cy="4058751"/>
          </a:xfrm>
        </p:spPr>
        <p:txBody>
          <a:bodyPr>
            <a:normAutofit/>
          </a:bodyPr>
          <a:lstStyle/>
          <a:p>
            <a:r>
              <a:rPr lang="en-US" sz="2400" dirty="0"/>
              <a:t>What is co-tracking, and why might it help manage serious mental illness?</a:t>
            </a:r>
          </a:p>
          <a:p>
            <a:r>
              <a:rPr lang="en-US" sz="2400" b="1" u="sng" dirty="0"/>
              <a:t>How can technology be designed to support co-tracking?</a:t>
            </a:r>
          </a:p>
          <a:p>
            <a:r>
              <a:rPr lang="en-US" sz="2400" dirty="0"/>
              <a:t>How can we evaluate co-tracking technology?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DB231-1224-ECF9-D7B4-01131373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5467D5E-1F4E-2120-7B48-7CD4298EB822}"/>
              </a:ext>
            </a:extLst>
          </p:cNvPr>
          <p:cNvSpPr txBox="1"/>
          <p:nvPr/>
        </p:nvSpPr>
        <p:spPr>
          <a:xfrm>
            <a:off x="118255" y="2349240"/>
            <a:ext cx="5732817" cy="439345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E6764-E9B5-8EF3-496F-3CE8579439E3}"/>
              </a:ext>
            </a:extLst>
          </p:cNvPr>
          <p:cNvSpPr txBox="1"/>
          <p:nvPr/>
        </p:nvSpPr>
        <p:spPr>
          <a:xfrm>
            <a:off x="6096000" y="2336540"/>
            <a:ext cx="5732817" cy="4393456"/>
          </a:xfrm>
          <a:prstGeom prst="rect">
            <a:avLst/>
          </a:prstGeom>
          <a:solidFill>
            <a:srgbClr val="4A852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79000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Developing </a:t>
            </a:r>
            <a:r>
              <a:rPr lang="en-US" dirty="0" err="1"/>
              <a:t>MoodSync</a:t>
            </a:r>
            <a:r>
              <a:rPr lang="en-US" dirty="0"/>
              <a:t>, a flexible self-tracking application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2106F-73F6-AAD2-5D3E-54E58654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6" y="2612796"/>
            <a:ext cx="5181274" cy="3840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5D945A-4212-E29F-74B5-5292E19C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3" y="2612796"/>
            <a:ext cx="5316410" cy="38973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4367D6-5855-3D61-EDAD-C88456D6F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18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6FCA425-0520-FE68-005E-BF783D35B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39" y="350285"/>
            <a:ext cx="3181965" cy="1125703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3622255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5467D5E-1F4E-2120-7B48-7CD4298EB822}"/>
              </a:ext>
            </a:extLst>
          </p:cNvPr>
          <p:cNvSpPr txBox="1"/>
          <p:nvPr/>
        </p:nvSpPr>
        <p:spPr>
          <a:xfrm>
            <a:off x="118255" y="2349240"/>
            <a:ext cx="5732817" cy="439345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DE6764-E9B5-8EF3-496F-3CE8579439E3}"/>
              </a:ext>
            </a:extLst>
          </p:cNvPr>
          <p:cNvSpPr txBox="1"/>
          <p:nvPr/>
        </p:nvSpPr>
        <p:spPr>
          <a:xfrm>
            <a:off x="6096000" y="2336540"/>
            <a:ext cx="5732817" cy="4393456"/>
          </a:xfrm>
          <a:prstGeom prst="rect">
            <a:avLst/>
          </a:prstGeom>
          <a:solidFill>
            <a:srgbClr val="4A852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79000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How should we visualize multiple data streams about mood?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C92106F-73F6-AAD2-5D3E-54E58654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256" y="2612796"/>
            <a:ext cx="5181274" cy="3840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5D945A-4212-E29F-74B5-5292E19C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83" y="2612796"/>
            <a:ext cx="5316410" cy="38973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BAF8BD-D177-FDD3-9ABC-D50A2E1F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0BA267-0BD4-5528-0E3A-17C8FB065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939" y="350285"/>
            <a:ext cx="3181965" cy="1125703"/>
          </a:xfrm>
          <a:prstGeom prst="rect">
            <a:avLst/>
          </a:prstGeom>
          <a:solidFill>
            <a:schemeClr val="tx2"/>
          </a:solidFill>
        </p:spPr>
      </p:pic>
    </p:spTree>
    <p:extLst>
      <p:ext uri="{BB962C8B-B14F-4D97-AF65-F5344CB8AC3E}">
        <p14:creationId xmlns:p14="http://schemas.microsoft.com/office/powerpoint/2010/main" val="122995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847FC30-8DA5-0E97-2513-2AA18D59D97E}"/>
              </a:ext>
            </a:extLst>
          </p:cNvPr>
          <p:cNvSpPr txBox="1">
            <a:spLocks/>
          </p:cNvSpPr>
          <p:nvPr/>
        </p:nvSpPr>
        <p:spPr>
          <a:xfrm>
            <a:off x="474718" y="-1443110"/>
            <a:ext cx="10077168" cy="46502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6000" dirty="0"/>
              <a:t>Traditional mood tracking applications facilitate </a:t>
            </a:r>
          </a:p>
          <a:p>
            <a:pPr algn="l"/>
            <a:r>
              <a:rPr lang="en-US" sz="6000" i="1" dirty="0"/>
              <a:t>self-tracking</a:t>
            </a:r>
            <a:endParaRPr lang="en-US" sz="6000" dirty="0"/>
          </a:p>
        </p:txBody>
      </p:sp>
      <p:pic>
        <p:nvPicPr>
          <p:cNvPr id="3076" name="Picture 4" descr="September mood chart : r/Daylio">
            <a:extLst>
              <a:ext uri="{FF2B5EF4-FFF2-40B4-BE49-F238E27FC236}">
                <a16:creationId xmlns:a16="http://schemas.microsoft.com/office/drawing/2014/main" id="{CD3D481F-29F1-B9E4-41A2-10C81CF71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537" y="3429000"/>
            <a:ext cx="2935788" cy="31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10 best mood tracker apps for Android - Android Authority">
            <a:extLst>
              <a:ext uri="{FF2B5EF4-FFF2-40B4-BE49-F238E27FC236}">
                <a16:creationId xmlns:a16="http://schemas.microsoft.com/office/drawing/2014/main" id="{19DF19A8-71E3-E8E3-B110-73B9A837F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0" r="19932"/>
          <a:stretch/>
        </p:blipFill>
        <p:spPr bwMode="auto">
          <a:xfrm>
            <a:off x="219572" y="3428999"/>
            <a:ext cx="3466239" cy="31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E8ACC7B-9B92-7FC3-FA9E-2072EA07924F}"/>
              </a:ext>
            </a:extLst>
          </p:cNvPr>
          <p:cNvGrpSpPr/>
          <p:nvPr/>
        </p:nvGrpSpPr>
        <p:grpSpPr>
          <a:xfrm>
            <a:off x="7413338" y="2532045"/>
            <a:ext cx="5024042" cy="3382906"/>
            <a:chOff x="7413338" y="2532045"/>
            <a:chExt cx="5024042" cy="338290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459AA02-BA13-228D-CC95-A40611A155F3}"/>
                </a:ext>
              </a:extLst>
            </p:cNvPr>
            <p:cNvGrpSpPr/>
            <p:nvPr/>
          </p:nvGrpSpPr>
          <p:grpSpPr>
            <a:xfrm>
              <a:off x="7413338" y="2532045"/>
              <a:ext cx="3440661" cy="3382906"/>
              <a:chOff x="7413338" y="2532045"/>
              <a:chExt cx="3440661" cy="3382906"/>
            </a:xfrm>
          </p:grpSpPr>
          <p:pic>
            <p:nvPicPr>
              <p:cNvPr id="4" name="Picture 4" descr="iPhone vector illustration">
                <a:extLst>
                  <a:ext uri="{FF2B5EF4-FFF2-40B4-BE49-F238E27FC236}">
                    <a16:creationId xmlns:a16="http://schemas.microsoft.com/office/drawing/2014/main" id="{29CBB84D-256F-72B2-4526-045781198F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13338" y="3889829"/>
                <a:ext cx="1432829" cy="1432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4354CF-7948-F763-AB36-6D324F5085C3}"/>
                  </a:ext>
                </a:extLst>
              </p:cNvPr>
              <p:cNvSpPr txBox="1"/>
              <p:nvPr/>
            </p:nvSpPr>
            <p:spPr>
              <a:xfrm>
                <a:off x="8996170" y="5453286"/>
                <a:ext cx="1857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Self-Tracker</a:t>
                </a: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4E5903B-8818-FE3C-FB2C-B3FAF3A370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63217" y="2532045"/>
                <a:ext cx="2090782" cy="2790614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C60DB-3167-1AEE-534E-47DC2EC029CE}"/>
                </a:ext>
              </a:extLst>
            </p:cNvPr>
            <p:cNvSpPr txBox="1"/>
            <p:nvPr/>
          </p:nvSpPr>
          <p:spPr>
            <a:xfrm>
              <a:off x="9270617" y="2930821"/>
              <a:ext cx="316676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😔</a:t>
              </a:r>
              <a:endParaRPr lang="en-US" sz="4800" dirty="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B06CC-D983-DF42-92DE-EF22462F5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0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79000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How should we visualize multiple data streams about mood?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66069-7272-D2CE-1E19-A63BCC92E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77" y="3072890"/>
            <a:ext cx="10948578" cy="2730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3E8C18-B73B-2318-C4FD-5F7E839BE156}"/>
              </a:ext>
            </a:extLst>
          </p:cNvPr>
          <p:cNvSpPr txBox="1"/>
          <p:nvPr/>
        </p:nvSpPr>
        <p:spPr>
          <a:xfrm>
            <a:off x="1993900" y="1881331"/>
            <a:ext cx="89238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“If I’m not able to trust that it’s the full dataset, is it even worthwhile?” –Clinician 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47B2E8-A8B6-7B73-76E2-5C93AD079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A1377-BE12-8041-9CB6-A605FDEB2922}"/>
              </a:ext>
            </a:extLst>
          </p:cNvPr>
          <p:cNvSpPr txBox="1"/>
          <p:nvPr/>
        </p:nvSpPr>
        <p:spPr>
          <a:xfrm>
            <a:off x="556088" y="5917572"/>
            <a:ext cx="108161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Michael Hoefer, Bryce Schumacher, Danielle Albers </a:t>
            </a:r>
            <a:r>
              <a:rPr lang="en-US" dirty="0" err="1"/>
              <a:t>Szafir</a:t>
            </a:r>
            <a:r>
              <a:rPr lang="en-US" dirty="0"/>
              <a:t>, and Stephen </a:t>
            </a:r>
            <a:r>
              <a:rPr lang="en-US" dirty="0" err="1"/>
              <a:t>Voida</a:t>
            </a:r>
            <a:r>
              <a:rPr lang="en-US" dirty="0"/>
              <a:t>. 2022. </a:t>
            </a:r>
            <a:r>
              <a:rPr lang="en-US" i="1" dirty="0"/>
              <a:t>Visualizing Uncertainty in Multi-Source Mental Health Data</a:t>
            </a:r>
            <a:r>
              <a:rPr lang="en-US" dirty="0"/>
              <a:t>. In Extended Abstracts of the 2022 CHI Conference on Human Factors in Computing Systems (CHI EA '22). </a:t>
            </a:r>
            <a:r>
              <a:rPr lang="en-US" dirty="0">
                <a:hlinkClick r:id="rId3"/>
              </a:rPr>
              <a:t>https://doi.org/10.1145/3491101.3519844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3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79000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How should we visualize multiple data streams about mood?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E4998-8586-22DF-9515-13C54F94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" y="2290916"/>
            <a:ext cx="10842171" cy="4294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79945-BB0B-B90B-0888-AA6F9FCA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129204-0F09-506C-9702-715BAA2331FB}"/>
              </a:ext>
            </a:extLst>
          </p:cNvPr>
          <p:cNvSpPr txBox="1"/>
          <p:nvPr/>
        </p:nvSpPr>
        <p:spPr>
          <a:xfrm>
            <a:off x="9471805" y="4663187"/>
            <a:ext cx="153909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Self-Tracking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ED53C-EFFD-B95E-8D11-1C0ABF45444C}"/>
              </a:ext>
            </a:extLst>
          </p:cNvPr>
          <p:cNvSpPr txBox="1"/>
          <p:nvPr/>
        </p:nvSpPr>
        <p:spPr>
          <a:xfrm>
            <a:off x="9536502" y="2536565"/>
            <a:ext cx="1409700" cy="369332"/>
          </a:xfrm>
          <a:prstGeom prst="rect">
            <a:avLst/>
          </a:prstGeom>
          <a:solidFill>
            <a:srgbClr val="4A852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Co-Tracking</a:t>
            </a:r>
          </a:p>
        </p:txBody>
      </p:sp>
    </p:spTree>
    <p:extLst>
      <p:ext uri="{BB962C8B-B14F-4D97-AF65-F5344CB8AC3E}">
        <p14:creationId xmlns:p14="http://schemas.microsoft.com/office/powerpoint/2010/main" val="28662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79000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How should we visualize multiple data streams about mood?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E4998-8586-22DF-9515-13C54F94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" y="2290916"/>
            <a:ext cx="10842171" cy="4294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79945-BB0B-B90B-0888-AA6F9FCA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129204-0F09-506C-9702-715BAA2331FB}"/>
              </a:ext>
            </a:extLst>
          </p:cNvPr>
          <p:cNvSpPr txBox="1"/>
          <p:nvPr/>
        </p:nvSpPr>
        <p:spPr>
          <a:xfrm>
            <a:off x="9471805" y="4663187"/>
            <a:ext cx="153909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Self-Tracking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ED53C-EFFD-B95E-8D11-1C0ABF45444C}"/>
              </a:ext>
            </a:extLst>
          </p:cNvPr>
          <p:cNvSpPr txBox="1"/>
          <p:nvPr/>
        </p:nvSpPr>
        <p:spPr>
          <a:xfrm>
            <a:off x="9536502" y="2536565"/>
            <a:ext cx="1409700" cy="369332"/>
          </a:xfrm>
          <a:prstGeom prst="rect">
            <a:avLst/>
          </a:prstGeom>
          <a:solidFill>
            <a:srgbClr val="4A852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Co-Tracking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B49A4-602B-19B9-0E06-D0445EBAB576}"/>
              </a:ext>
            </a:extLst>
          </p:cNvPr>
          <p:cNvSpPr txBox="1"/>
          <p:nvPr/>
        </p:nvSpPr>
        <p:spPr>
          <a:xfrm>
            <a:off x="1567135" y="4504056"/>
            <a:ext cx="4376465" cy="1477328"/>
          </a:xfrm>
          <a:prstGeom prst="rect">
            <a:avLst/>
          </a:prstGeom>
          <a:solidFill>
            <a:schemeClr val="accent3">
              <a:alpha val="1882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Accuracy and Error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Co-tracker may project own mood onto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self-tracker</a:t>
            </a:r>
          </a:p>
          <a:p>
            <a:pPr algn="ctr">
              <a:spcAft>
                <a:spcPts val="2400"/>
              </a:spcAft>
            </a:pPr>
            <a:r>
              <a:rPr lang="en-US" b="1" dirty="0">
                <a:solidFill>
                  <a:schemeClr val="bg2"/>
                </a:solidFill>
              </a:rPr>
              <a:t>Mitigation</a:t>
            </a:r>
            <a:r>
              <a:rPr lang="en-US" dirty="0">
                <a:solidFill>
                  <a:schemeClr val="bg2"/>
                </a:solidFill>
              </a:rPr>
              <a:t>: co-tracker also tracks </a:t>
            </a:r>
            <a:r>
              <a:rPr lang="en-US" i="1" dirty="0">
                <a:solidFill>
                  <a:schemeClr val="bg2"/>
                </a:solidFill>
              </a:rPr>
              <a:t>own</a:t>
            </a:r>
            <a:r>
              <a:rPr lang="en-US" dirty="0">
                <a:solidFill>
                  <a:schemeClr val="bg2"/>
                </a:solidFill>
              </a:rPr>
              <a:t> mood </a:t>
            </a:r>
          </a:p>
        </p:txBody>
      </p:sp>
    </p:spTree>
    <p:extLst>
      <p:ext uri="{BB962C8B-B14F-4D97-AF65-F5344CB8AC3E}">
        <p14:creationId xmlns:p14="http://schemas.microsoft.com/office/powerpoint/2010/main" val="594498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79000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How should we visualize multiple data streams about mood?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E4998-8586-22DF-9515-13C54F94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" y="2290916"/>
            <a:ext cx="10842171" cy="4294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79945-BB0B-B90B-0888-AA6F9FCA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129204-0F09-506C-9702-715BAA2331FB}"/>
              </a:ext>
            </a:extLst>
          </p:cNvPr>
          <p:cNvSpPr txBox="1"/>
          <p:nvPr/>
        </p:nvSpPr>
        <p:spPr>
          <a:xfrm>
            <a:off x="9471805" y="4663187"/>
            <a:ext cx="153909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Self-Tracking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ED53C-EFFD-B95E-8D11-1C0ABF45444C}"/>
              </a:ext>
            </a:extLst>
          </p:cNvPr>
          <p:cNvSpPr txBox="1"/>
          <p:nvPr/>
        </p:nvSpPr>
        <p:spPr>
          <a:xfrm>
            <a:off x="9536502" y="2536565"/>
            <a:ext cx="1409700" cy="369332"/>
          </a:xfrm>
          <a:prstGeom prst="rect">
            <a:avLst/>
          </a:prstGeom>
          <a:solidFill>
            <a:srgbClr val="4A852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Co-Tracking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B49A4-602B-19B9-0E06-D0445EBAB576}"/>
              </a:ext>
            </a:extLst>
          </p:cNvPr>
          <p:cNvSpPr txBox="1"/>
          <p:nvPr/>
        </p:nvSpPr>
        <p:spPr>
          <a:xfrm>
            <a:off x="1567135" y="4504056"/>
            <a:ext cx="4376465" cy="1200329"/>
          </a:xfrm>
          <a:prstGeom prst="rect">
            <a:avLst/>
          </a:prstGeom>
          <a:solidFill>
            <a:schemeClr val="accent3">
              <a:alpha val="1882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Consistency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Co-tracker and self-tracker may not agree</a:t>
            </a: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Mitigation: </a:t>
            </a:r>
            <a:r>
              <a:rPr lang="en-US" dirty="0">
                <a:solidFill>
                  <a:schemeClr val="bg2"/>
                </a:solidFill>
              </a:rPr>
              <a:t>Display both data streams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side by side</a:t>
            </a:r>
          </a:p>
        </p:txBody>
      </p:sp>
    </p:spTree>
    <p:extLst>
      <p:ext uri="{BB962C8B-B14F-4D97-AF65-F5344CB8AC3E}">
        <p14:creationId xmlns:p14="http://schemas.microsoft.com/office/powerpoint/2010/main" val="4190755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79000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How should we visualize multiple data streams about mood?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E4998-8586-22DF-9515-13C54F94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" y="2290916"/>
            <a:ext cx="10842171" cy="4294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79945-BB0B-B90B-0888-AA6F9FCA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129204-0F09-506C-9702-715BAA2331FB}"/>
              </a:ext>
            </a:extLst>
          </p:cNvPr>
          <p:cNvSpPr txBox="1"/>
          <p:nvPr/>
        </p:nvSpPr>
        <p:spPr>
          <a:xfrm>
            <a:off x="9471805" y="4663187"/>
            <a:ext cx="153909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Self-Tracking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ED53C-EFFD-B95E-8D11-1C0ABF45444C}"/>
              </a:ext>
            </a:extLst>
          </p:cNvPr>
          <p:cNvSpPr txBox="1"/>
          <p:nvPr/>
        </p:nvSpPr>
        <p:spPr>
          <a:xfrm>
            <a:off x="9536502" y="2536565"/>
            <a:ext cx="1409700" cy="369332"/>
          </a:xfrm>
          <a:prstGeom prst="rect">
            <a:avLst/>
          </a:prstGeom>
          <a:solidFill>
            <a:srgbClr val="4A852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Co-Tracking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B49A4-602B-19B9-0E06-D0445EBAB576}"/>
              </a:ext>
            </a:extLst>
          </p:cNvPr>
          <p:cNvSpPr txBox="1"/>
          <p:nvPr/>
        </p:nvSpPr>
        <p:spPr>
          <a:xfrm>
            <a:off x="1567135" y="4504056"/>
            <a:ext cx="4376465" cy="1477328"/>
          </a:xfrm>
          <a:prstGeom prst="rect">
            <a:avLst/>
          </a:prstGeom>
          <a:solidFill>
            <a:schemeClr val="accent3">
              <a:alpha val="1882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Completeness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Self-trackers may not track every day, or choose not to share data</a:t>
            </a: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Mitigation: </a:t>
            </a:r>
            <a:r>
              <a:rPr lang="en-US" dirty="0">
                <a:solidFill>
                  <a:schemeClr val="bg2"/>
                </a:solidFill>
              </a:rPr>
              <a:t>Clearly show reason for missing data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BC8DB56D-BF5E-7187-0A68-BFB874B24BB9}"/>
              </a:ext>
            </a:extLst>
          </p:cNvPr>
          <p:cNvSpPr/>
          <p:nvPr/>
        </p:nvSpPr>
        <p:spPr>
          <a:xfrm rot="16200000">
            <a:off x="4648387" y="2014011"/>
            <a:ext cx="215526" cy="2197100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ket 9">
            <a:extLst>
              <a:ext uri="{FF2B5EF4-FFF2-40B4-BE49-F238E27FC236}">
                <a16:creationId xmlns:a16="http://schemas.microsoft.com/office/drawing/2014/main" id="{7CC28426-879A-6A60-2321-9850431772F8}"/>
              </a:ext>
            </a:extLst>
          </p:cNvPr>
          <p:cNvSpPr/>
          <p:nvPr/>
        </p:nvSpPr>
        <p:spPr>
          <a:xfrm rot="16200000">
            <a:off x="7058665" y="2201790"/>
            <a:ext cx="215526" cy="1821543"/>
          </a:xfrm>
          <a:prstGeom prst="rightBracket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7E0AC-6D9D-6E79-404E-3C442825A062}"/>
              </a:ext>
            </a:extLst>
          </p:cNvPr>
          <p:cNvSpPr txBox="1"/>
          <p:nvPr/>
        </p:nvSpPr>
        <p:spPr>
          <a:xfrm>
            <a:off x="4040143" y="2635466"/>
            <a:ext cx="1539095" cy="369332"/>
          </a:xfrm>
          <a:prstGeom prst="rect">
            <a:avLst/>
          </a:prstGeom>
          <a:solidFill>
            <a:srgbClr val="002060">
              <a:alpha val="23137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No tracking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00D2B-3F2E-F6EA-4AF5-4A0482274A2C}"/>
              </a:ext>
            </a:extLst>
          </p:cNvPr>
          <p:cNvSpPr txBox="1"/>
          <p:nvPr/>
        </p:nvSpPr>
        <p:spPr>
          <a:xfrm>
            <a:off x="6343360" y="2620363"/>
            <a:ext cx="1539095" cy="369332"/>
          </a:xfrm>
          <a:prstGeom prst="rect">
            <a:avLst/>
          </a:prstGeom>
          <a:solidFill>
            <a:srgbClr val="002060">
              <a:alpha val="23137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No sharing</a:t>
            </a:r>
          </a:p>
        </p:txBody>
      </p:sp>
    </p:spTree>
    <p:extLst>
      <p:ext uri="{BB962C8B-B14F-4D97-AF65-F5344CB8AC3E}">
        <p14:creationId xmlns:p14="http://schemas.microsoft.com/office/powerpoint/2010/main" val="366731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79000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How should we visualize multiple data streams about mood?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E4998-8586-22DF-9515-13C54F94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914" y="2290916"/>
            <a:ext cx="10842171" cy="42942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879945-BB0B-B90B-0888-AA6F9FCA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129204-0F09-506C-9702-715BAA2331FB}"/>
              </a:ext>
            </a:extLst>
          </p:cNvPr>
          <p:cNvSpPr txBox="1"/>
          <p:nvPr/>
        </p:nvSpPr>
        <p:spPr>
          <a:xfrm>
            <a:off x="9471805" y="4663187"/>
            <a:ext cx="153909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Self-Tracking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ED53C-EFFD-B95E-8D11-1C0ABF45444C}"/>
              </a:ext>
            </a:extLst>
          </p:cNvPr>
          <p:cNvSpPr txBox="1"/>
          <p:nvPr/>
        </p:nvSpPr>
        <p:spPr>
          <a:xfrm>
            <a:off x="9536502" y="2536565"/>
            <a:ext cx="1409700" cy="369332"/>
          </a:xfrm>
          <a:prstGeom prst="rect">
            <a:avLst/>
          </a:prstGeom>
          <a:solidFill>
            <a:srgbClr val="4A8522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Co-Tracking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B49A4-602B-19B9-0E06-D0445EBAB576}"/>
              </a:ext>
            </a:extLst>
          </p:cNvPr>
          <p:cNvSpPr txBox="1"/>
          <p:nvPr/>
        </p:nvSpPr>
        <p:spPr>
          <a:xfrm>
            <a:off x="1567135" y="4504056"/>
            <a:ext cx="4376465" cy="1477328"/>
          </a:xfrm>
          <a:prstGeom prst="rect">
            <a:avLst/>
          </a:prstGeom>
          <a:solidFill>
            <a:schemeClr val="accent3">
              <a:alpha val="18824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Lineage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Variable amount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of interaction </a:t>
            </a:r>
          </a:p>
          <a:p>
            <a:pPr algn="ctr"/>
            <a:r>
              <a:rPr lang="en-US" b="1" dirty="0">
                <a:solidFill>
                  <a:schemeClr val="bg2"/>
                </a:solidFill>
              </a:rPr>
              <a:t>Mitigation: </a:t>
            </a:r>
            <a:r>
              <a:rPr lang="en-US" dirty="0">
                <a:solidFill>
                  <a:schemeClr val="bg2"/>
                </a:solidFill>
              </a:rPr>
              <a:t>Use visual channel to encode level of interaction (here, opacity)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FED0BB7-2B04-2953-BAB8-E114B2763A5B}"/>
              </a:ext>
            </a:extLst>
          </p:cNvPr>
          <p:cNvGrpSpPr/>
          <p:nvPr/>
        </p:nvGrpSpPr>
        <p:grpSpPr>
          <a:xfrm>
            <a:off x="3178325" y="3283898"/>
            <a:ext cx="1821544" cy="911342"/>
            <a:chOff x="3178325" y="3283898"/>
            <a:chExt cx="1821544" cy="91134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87E0AC-6D9D-6E79-404E-3C442825A062}"/>
                </a:ext>
              </a:extLst>
            </p:cNvPr>
            <p:cNvSpPr txBox="1"/>
            <p:nvPr/>
          </p:nvSpPr>
          <p:spPr>
            <a:xfrm>
              <a:off x="3178325" y="3283898"/>
              <a:ext cx="1821544" cy="369332"/>
            </a:xfrm>
            <a:prstGeom prst="rect">
              <a:avLst/>
            </a:prstGeom>
            <a:solidFill>
              <a:srgbClr val="002060">
                <a:alpha val="23137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Low interaction</a:t>
              </a: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69A605D1-5E9E-DB0C-600F-B50F84B6C65F}"/>
                </a:ext>
              </a:extLst>
            </p:cNvPr>
            <p:cNvSpPr/>
            <p:nvPr/>
          </p:nvSpPr>
          <p:spPr>
            <a:xfrm>
              <a:off x="3403600" y="3733670"/>
              <a:ext cx="241300" cy="46157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BCA347-290D-4D1A-5942-97CDF72A2018}"/>
              </a:ext>
            </a:extLst>
          </p:cNvPr>
          <p:cNvGrpSpPr/>
          <p:nvPr/>
        </p:nvGrpSpPr>
        <p:grpSpPr>
          <a:xfrm>
            <a:off x="7067550" y="2905897"/>
            <a:ext cx="1943100" cy="793452"/>
            <a:chOff x="7067550" y="2905897"/>
            <a:chExt cx="1943100" cy="79345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800D2B-3F2E-F6EA-4AF5-4A0482274A2C}"/>
                </a:ext>
              </a:extLst>
            </p:cNvPr>
            <p:cNvSpPr txBox="1"/>
            <p:nvPr/>
          </p:nvSpPr>
          <p:spPr>
            <a:xfrm>
              <a:off x="7067550" y="2905897"/>
              <a:ext cx="1943100" cy="369332"/>
            </a:xfrm>
            <a:prstGeom prst="rect">
              <a:avLst/>
            </a:prstGeom>
            <a:solidFill>
              <a:srgbClr val="002060">
                <a:alpha val="23137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</a:rPr>
                <a:t>More interaction</a:t>
              </a:r>
            </a:p>
          </p:txBody>
        </p:sp>
        <p:sp>
          <p:nvSpPr>
            <p:cNvPr id="13" name="Arrow: Down 12">
              <a:extLst>
                <a:ext uri="{FF2B5EF4-FFF2-40B4-BE49-F238E27FC236}">
                  <a16:creationId xmlns:a16="http://schemas.microsoft.com/office/drawing/2014/main" id="{5F774776-A400-7428-E049-FC13B8A5A1D0}"/>
                </a:ext>
              </a:extLst>
            </p:cNvPr>
            <p:cNvSpPr/>
            <p:nvPr/>
          </p:nvSpPr>
          <p:spPr>
            <a:xfrm rot="19093850">
              <a:off x="8572500" y="3237779"/>
              <a:ext cx="241300" cy="46157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352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1EC2-C4C3-E206-8FDB-052F99AD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BB789-967D-4317-153D-58F34604B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1468705" cy="4058751"/>
          </a:xfrm>
        </p:spPr>
        <p:txBody>
          <a:bodyPr>
            <a:normAutofit/>
          </a:bodyPr>
          <a:lstStyle/>
          <a:p>
            <a:r>
              <a:rPr lang="en-US" sz="2400" dirty="0"/>
              <a:t>What is co-tracking, and why might it help manage serious mental illness?</a:t>
            </a:r>
          </a:p>
          <a:p>
            <a:r>
              <a:rPr lang="en-US" sz="2400" dirty="0"/>
              <a:t>How can technology be designed to support co-tracking?</a:t>
            </a:r>
          </a:p>
          <a:p>
            <a:r>
              <a:rPr lang="en-US" sz="2400" b="1" u="sng" dirty="0"/>
              <a:t>How can we evaluate co-tracking technology?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9BA395-7AD8-532C-DDEB-3724A6E28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698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9033479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In-situ deployment planned this spring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9271D6-EE52-E432-4BB2-F1427837F089}"/>
              </a:ext>
            </a:extLst>
          </p:cNvPr>
          <p:cNvSpPr txBox="1">
            <a:spLocks/>
          </p:cNvSpPr>
          <p:nvPr/>
        </p:nvSpPr>
        <p:spPr>
          <a:xfrm>
            <a:off x="1748820" y="2419940"/>
            <a:ext cx="9281130" cy="3390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Small N, largely qualitative focus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Parents and children managing BD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College aged students in a relationship where BD is present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D57AA-5BFC-091B-C9CB-3E977E95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51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9033479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In-situ deployment planned this spring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9271D6-EE52-E432-4BB2-F1427837F089}"/>
              </a:ext>
            </a:extLst>
          </p:cNvPr>
          <p:cNvSpPr txBox="1">
            <a:spLocks/>
          </p:cNvSpPr>
          <p:nvPr/>
        </p:nvSpPr>
        <p:spPr>
          <a:xfrm>
            <a:off x="1748820" y="2419940"/>
            <a:ext cx="9281130" cy="339031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Two month deployment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Intra-subject study design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First two weeks </a:t>
            </a:r>
            <a:r>
              <a:rPr lang="en-US" dirty="0">
                <a:sym typeface="Wingdings" panose="05000000000000000000" pitchFamily="2" charset="2"/>
              </a:rPr>
              <a:t> self-tracking (baseline)</a:t>
            </a:r>
          </a:p>
          <a:p>
            <a:pPr algn="l"/>
            <a:endParaRPr lang="en-US" dirty="0">
              <a:sym typeface="Wingdings" panose="05000000000000000000" pitchFamily="2" charset="2"/>
            </a:endParaRPr>
          </a:p>
          <a:p>
            <a:pPr algn="l"/>
            <a:r>
              <a:rPr lang="en-US" dirty="0">
                <a:sym typeface="Wingdings" panose="05000000000000000000" pitchFamily="2" charset="2"/>
              </a:rPr>
              <a:t>Last six weeks  co-tracking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D57AA-5BFC-091B-C9CB-3E977E95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6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9033479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Primary research questions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9271D6-EE52-E432-4BB2-F1427837F089}"/>
              </a:ext>
            </a:extLst>
          </p:cNvPr>
          <p:cNvSpPr txBox="1">
            <a:spLocks/>
          </p:cNvSpPr>
          <p:nvPr/>
        </p:nvSpPr>
        <p:spPr>
          <a:xfrm>
            <a:off x="1748820" y="2419940"/>
            <a:ext cx="9033479" cy="28765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What is the experience of co-tracking like for both the tracker and the tracked?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How does sharing data impact the relationship?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How useful is co-tracked data for clinicians?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F5B12-3768-379B-8380-88F67DC0B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7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>
            <a:extLst>
              <a:ext uri="{FF2B5EF4-FFF2-40B4-BE49-F238E27FC236}">
                <a16:creationId xmlns:a16="http://schemas.microsoft.com/office/drawing/2014/main" id="{CA3A1FAB-B3AB-F2EE-CAF4-A9019F628148}"/>
              </a:ext>
            </a:extLst>
          </p:cNvPr>
          <p:cNvGrpSpPr/>
          <p:nvPr/>
        </p:nvGrpSpPr>
        <p:grpSpPr>
          <a:xfrm>
            <a:off x="5925220" y="485893"/>
            <a:ext cx="9310581" cy="6216458"/>
            <a:chOff x="5925220" y="485893"/>
            <a:chExt cx="9310581" cy="6216458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035BED9-6584-918D-8900-D863215123D6}"/>
                </a:ext>
              </a:extLst>
            </p:cNvPr>
            <p:cNvGrpSpPr/>
            <p:nvPr/>
          </p:nvGrpSpPr>
          <p:grpSpPr>
            <a:xfrm>
              <a:off x="5925220" y="485893"/>
              <a:ext cx="5810921" cy="6216458"/>
              <a:chOff x="5925220" y="485893"/>
              <a:chExt cx="5810921" cy="621645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DA66798-24D2-C3FF-3166-31149D7E2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25220" y="3319445"/>
                <a:ext cx="2093686" cy="2790614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2E5820A6-9028-78C6-FBFC-94267DD936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84671" y="485893"/>
                <a:ext cx="2924146" cy="313977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2E4439-E170-6F3B-E750-E1F9BAC5084A}"/>
                  </a:ext>
                </a:extLst>
              </p:cNvPr>
              <p:cNvSpPr txBox="1"/>
              <p:nvPr/>
            </p:nvSpPr>
            <p:spPr>
              <a:xfrm>
                <a:off x="5925220" y="6240686"/>
                <a:ext cx="1857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Co-Tracker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6AC3160-35E0-2513-F80F-EBCAE96096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6118" y="1080965"/>
                <a:ext cx="1778363" cy="1801691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EFBAF3F-C9EF-D07C-E5A0-E379E06E2188}"/>
                  </a:ext>
                </a:extLst>
              </p:cNvPr>
              <p:cNvSpPr txBox="1"/>
              <p:nvPr/>
            </p:nvSpPr>
            <p:spPr>
              <a:xfrm>
                <a:off x="8018906" y="1114176"/>
                <a:ext cx="371723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egoe UI Emoji" panose="020B0502040204020203" pitchFamily="34" charset="0"/>
                  </a:rPr>
                  <a:t>😃</a:t>
                </a:r>
                <a:endParaRPr lang="en-US" sz="24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5A799E2-0DB1-DADD-1793-47FDA3604E7F}"/>
                  </a:ext>
                </a:extLst>
              </p:cNvPr>
              <p:cNvSpPr txBox="1"/>
              <p:nvPr/>
            </p:nvSpPr>
            <p:spPr>
              <a:xfrm>
                <a:off x="7867292" y="1934688"/>
                <a:ext cx="316676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egoe UI Emoji" panose="020B0502040204020203" pitchFamily="34" charset="0"/>
                  </a:rPr>
                  <a:t>😔</a:t>
                </a:r>
                <a:endParaRPr lang="en-US" sz="3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94A9027-D1A5-6FB2-3E09-89ADFDA40137}"/>
                  </a:ext>
                </a:extLst>
              </p:cNvPr>
              <p:cNvSpPr txBox="1"/>
              <p:nvPr/>
            </p:nvSpPr>
            <p:spPr>
              <a:xfrm>
                <a:off x="8326141" y="2055783"/>
                <a:ext cx="7670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egoe UI Emoji" panose="020B0502040204020203" pitchFamily="34" charset="0"/>
                  </a:rPr>
                  <a:t>😒</a:t>
                </a:r>
                <a:endParaRPr lang="en-US" sz="3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4B0FE0-ABED-1A5F-C309-F10319432282}"/>
                  </a:ext>
                </a:extLst>
              </p:cNvPr>
              <p:cNvSpPr txBox="1"/>
              <p:nvPr/>
            </p:nvSpPr>
            <p:spPr>
              <a:xfrm>
                <a:off x="7661968" y="1465099"/>
                <a:ext cx="27264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egoe UI Emoji" panose="020B0502040204020203" pitchFamily="34" charset="0"/>
                  </a:rPr>
                  <a:t>😤</a:t>
                </a:r>
                <a:endParaRPr lang="en-US" sz="4400" dirty="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6165227-03AA-B64F-832C-CEE7521C224E}"/>
                  </a:ext>
                </a:extLst>
              </p:cNvPr>
              <p:cNvSpPr txBox="1"/>
              <p:nvPr/>
            </p:nvSpPr>
            <p:spPr>
              <a:xfrm>
                <a:off x="8528239" y="1235238"/>
                <a:ext cx="25243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0" i="0" dirty="0">
                    <a:solidFill>
                      <a:srgbClr val="333333"/>
                    </a:solidFill>
                    <a:effectLst/>
                    <a:latin typeface="Segoe UI Emoji" panose="020B0502040204020203" pitchFamily="34" charset="0"/>
                  </a:rPr>
                  <a:t>🥰</a:t>
                </a:r>
                <a:endParaRPr lang="en-US" sz="2400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117FF08-9BA4-1DB6-FA6D-17D02F11497D}"/>
                  </a:ext>
                </a:extLst>
              </p:cNvPr>
              <p:cNvSpPr txBox="1"/>
              <p:nvPr/>
            </p:nvSpPr>
            <p:spPr>
              <a:xfrm>
                <a:off x="8291162" y="1437684"/>
                <a:ext cx="156572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tx2"/>
                    </a:solidFill>
                  </a:rPr>
                  <a:t>?</a:t>
                </a:r>
              </a:p>
            </p:txBody>
          </p:sp>
          <p:pic>
            <p:nvPicPr>
              <p:cNvPr id="37" name="Picture 4" descr="iPhone vector illustration">
                <a:extLst>
                  <a:ext uri="{FF2B5EF4-FFF2-40B4-BE49-F238E27FC236}">
                    <a16:creationId xmlns:a16="http://schemas.microsoft.com/office/drawing/2014/main" id="{9C2BB7C6-7076-078C-B7E0-E977A6C8D4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4747" y="4714751"/>
                <a:ext cx="1432829" cy="1432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EE9E0B-EF0A-769F-0271-CBEBC2346A18}"/>
                </a:ext>
              </a:extLst>
            </p:cNvPr>
            <p:cNvSpPr txBox="1"/>
            <p:nvPr/>
          </p:nvSpPr>
          <p:spPr>
            <a:xfrm>
              <a:off x="8600051" y="1695931"/>
              <a:ext cx="6635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😜</a:t>
              </a:r>
              <a:endParaRPr lang="en-US" sz="100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6847FC30-8DA5-0E97-2513-2AA18D59D97E}"/>
              </a:ext>
            </a:extLst>
          </p:cNvPr>
          <p:cNvSpPr txBox="1">
            <a:spLocks/>
          </p:cNvSpPr>
          <p:nvPr/>
        </p:nvSpPr>
        <p:spPr>
          <a:xfrm>
            <a:off x="330202" y="-81186"/>
            <a:ext cx="7010398" cy="351018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6000" dirty="0"/>
              <a:t>What would happen if someone else tracked your mood too?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4AE4D02-43F6-5589-286E-EF68544CCE9C}"/>
              </a:ext>
            </a:extLst>
          </p:cNvPr>
          <p:cNvGrpSpPr/>
          <p:nvPr/>
        </p:nvGrpSpPr>
        <p:grpSpPr>
          <a:xfrm>
            <a:off x="8640428" y="3319445"/>
            <a:ext cx="4635152" cy="3382906"/>
            <a:chOff x="7802228" y="2532045"/>
            <a:chExt cx="4635152" cy="338290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449496C-516D-E968-C2DC-4A3DD98588D4}"/>
                </a:ext>
              </a:extLst>
            </p:cNvPr>
            <p:cNvGrpSpPr/>
            <p:nvPr/>
          </p:nvGrpSpPr>
          <p:grpSpPr>
            <a:xfrm>
              <a:off x="7802228" y="2532045"/>
              <a:ext cx="3051771" cy="3382906"/>
              <a:chOff x="7802228" y="2532045"/>
              <a:chExt cx="3051771" cy="3382906"/>
            </a:xfrm>
          </p:grpSpPr>
          <p:pic>
            <p:nvPicPr>
              <p:cNvPr id="13" name="Picture 4" descr="iPhone vector illustration">
                <a:extLst>
                  <a:ext uri="{FF2B5EF4-FFF2-40B4-BE49-F238E27FC236}">
                    <a16:creationId xmlns:a16="http://schemas.microsoft.com/office/drawing/2014/main" id="{57369F65-F5F7-F7D2-0C60-CBCB60361C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02228" y="3900366"/>
                <a:ext cx="1432829" cy="14328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A1006D-B21D-0712-4CA0-18505AE29CA8}"/>
                  </a:ext>
                </a:extLst>
              </p:cNvPr>
              <p:cNvSpPr txBox="1"/>
              <p:nvPr/>
            </p:nvSpPr>
            <p:spPr>
              <a:xfrm>
                <a:off x="8996170" y="5453286"/>
                <a:ext cx="185782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Self-Tracker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368B7D9-BB6F-FDE9-14EB-88F790F0C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63217" y="2532045"/>
                <a:ext cx="2090782" cy="2790614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FB5EDB7-43A2-4F48-66BE-41ACCC383159}"/>
                </a:ext>
              </a:extLst>
            </p:cNvPr>
            <p:cNvSpPr txBox="1"/>
            <p:nvPr/>
          </p:nvSpPr>
          <p:spPr>
            <a:xfrm>
              <a:off x="9270617" y="2930821"/>
              <a:ext cx="316676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800" b="0" i="0" dirty="0">
                  <a:solidFill>
                    <a:srgbClr val="333333"/>
                  </a:solidFill>
                  <a:effectLst/>
                  <a:latin typeface="Segoe UI Emoji" panose="020B0502040204020203" pitchFamily="34" charset="0"/>
                </a:rPr>
                <a:t>😔</a:t>
              </a:r>
              <a:endParaRPr lang="en-US" sz="4800" dirty="0"/>
            </a:p>
          </p:txBody>
        </p:sp>
      </p:grpSp>
      <p:pic>
        <p:nvPicPr>
          <p:cNvPr id="38" name="Picture 8" descr="10 best mood tracker apps for Android - Android Authority">
            <a:extLst>
              <a:ext uri="{FF2B5EF4-FFF2-40B4-BE49-F238E27FC236}">
                <a16:creationId xmlns:a16="http://schemas.microsoft.com/office/drawing/2014/main" id="{C659C6C5-A339-F144-9F10-30CCB8975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0" r="19932"/>
          <a:stretch/>
        </p:blipFill>
        <p:spPr bwMode="auto">
          <a:xfrm>
            <a:off x="219572" y="3428999"/>
            <a:ext cx="3466239" cy="31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Multiplication Sign 38">
            <a:extLst>
              <a:ext uri="{FF2B5EF4-FFF2-40B4-BE49-F238E27FC236}">
                <a16:creationId xmlns:a16="http://schemas.microsoft.com/office/drawing/2014/main" id="{1A1A7E22-2131-12EC-CE79-378EE68CC616}"/>
              </a:ext>
            </a:extLst>
          </p:cNvPr>
          <p:cNvSpPr/>
          <p:nvPr/>
        </p:nvSpPr>
        <p:spPr>
          <a:xfrm>
            <a:off x="2007002" y="4667125"/>
            <a:ext cx="787400" cy="167718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853981-2EDB-F638-2D04-F1AA93272004}"/>
              </a:ext>
            </a:extLst>
          </p:cNvPr>
          <p:cNvSpPr txBox="1"/>
          <p:nvPr/>
        </p:nvSpPr>
        <p:spPr>
          <a:xfrm>
            <a:off x="2118743" y="4327012"/>
            <a:ext cx="1567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THEY?</a:t>
            </a:r>
          </a:p>
        </p:txBody>
      </p:sp>
      <p:pic>
        <p:nvPicPr>
          <p:cNvPr id="2" name="Picture 4" descr="September mood chart : r/Daylio">
            <a:extLst>
              <a:ext uri="{FF2B5EF4-FFF2-40B4-BE49-F238E27FC236}">
                <a16:creationId xmlns:a16="http://schemas.microsoft.com/office/drawing/2014/main" id="{8D31A1E2-F057-3603-FDF2-18DF1433F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277" y="3479285"/>
            <a:ext cx="2935788" cy="31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137B66-3736-1D09-9132-AABAB649AA79}"/>
              </a:ext>
            </a:extLst>
          </p:cNvPr>
          <p:cNvSpPr txBox="1"/>
          <p:nvPr/>
        </p:nvSpPr>
        <p:spPr>
          <a:xfrm>
            <a:off x="3861077" y="4206920"/>
            <a:ext cx="1272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2"/>
                </a:solidFill>
              </a:rPr>
              <a:t>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FC60C-DC70-33C5-75D0-05C61B554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03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/>
      <p:bldP spid="40" grpId="1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9033479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Future work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9271D6-EE52-E432-4BB2-F1427837F089}"/>
              </a:ext>
            </a:extLst>
          </p:cNvPr>
          <p:cNvSpPr txBox="1">
            <a:spLocks/>
          </p:cNvSpPr>
          <p:nvPr/>
        </p:nvSpPr>
        <p:spPr>
          <a:xfrm>
            <a:off x="1739295" y="2238375"/>
            <a:ext cx="9033479" cy="347721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Finish development and release public app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Expand to larger studies with different populations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Large scale data of interpersonal perception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8C4A0-C07E-6815-5973-A9FEBC219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9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0"/>
            <a:ext cx="33661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Thank you!</a:t>
            </a:r>
          </a:p>
        </p:txBody>
      </p:sp>
      <p:pic>
        <p:nvPicPr>
          <p:cNvPr id="6146" name="Picture 2" descr="Photo of Tian Xu">
            <a:extLst>
              <a:ext uri="{FF2B5EF4-FFF2-40B4-BE49-F238E27FC236}">
                <a16:creationId xmlns:a16="http://schemas.microsoft.com/office/drawing/2014/main" id="{BC4E0991-8FBB-CB20-7CF5-0D06A29AF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15770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Photo of Stephen Voida">
            <a:extLst>
              <a:ext uri="{FF2B5EF4-FFF2-40B4-BE49-F238E27FC236}">
                <a16:creationId xmlns:a16="http://schemas.microsoft.com/office/drawing/2014/main" id="{CB599303-41E0-B0E7-6BDA-DF22D0666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215770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0873AC43-DEAD-EAF0-F921-D03E7B30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097" y="216276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hoto of Bryce Schumacher">
            <a:extLst>
              <a:ext uri="{FF2B5EF4-FFF2-40B4-BE49-F238E27FC236}">
                <a16:creationId xmlns:a16="http://schemas.microsoft.com/office/drawing/2014/main" id="{4B87A0D5-78B1-75E5-518F-92DCC1197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422" y="42672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Photo of Venkat Arigela">
            <a:extLst>
              <a:ext uri="{FF2B5EF4-FFF2-40B4-BE49-F238E27FC236}">
                <a16:creationId xmlns:a16="http://schemas.microsoft.com/office/drawing/2014/main" id="{44005D3B-ABD8-C318-3F50-A9CF3902F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331" y="215770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Photo of Lizzie Bartholomew">
            <a:extLst>
              <a:ext uri="{FF2B5EF4-FFF2-40B4-BE49-F238E27FC236}">
                <a16:creationId xmlns:a16="http://schemas.microsoft.com/office/drawing/2014/main" id="{C156ECD5-314B-8D63-9813-E0946A219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2" y="42672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Photo of Divya Bhat">
            <a:extLst>
              <a:ext uri="{FF2B5EF4-FFF2-40B4-BE49-F238E27FC236}">
                <a16:creationId xmlns:a16="http://schemas.microsoft.com/office/drawing/2014/main" id="{241B8C07-A50C-81C5-00A4-C57C5E357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525" y="42672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hoto of Lanea Blackburn">
            <a:extLst>
              <a:ext uri="{FF2B5EF4-FFF2-40B4-BE49-F238E27FC236}">
                <a16:creationId xmlns:a16="http://schemas.microsoft.com/office/drawing/2014/main" id="{8DC70144-2FC2-DAC6-C12E-25B63328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478" y="42672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Photo of Cassandra Goodby">
            <a:extLst>
              <a:ext uri="{FF2B5EF4-FFF2-40B4-BE49-F238E27FC236}">
                <a16:creationId xmlns:a16="http://schemas.microsoft.com/office/drawing/2014/main" id="{CCB7924C-11AC-B619-505F-2F380B6C2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097" y="42672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Photo of Namratha Mysore Keshavaprakash">
            <a:extLst>
              <a:ext uri="{FF2B5EF4-FFF2-40B4-BE49-F238E27FC236}">
                <a16:creationId xmlns:a16="http://schemas.microsoft.com/office/drawing/2014/main" id="{325FE572-0F76-4D1C-506F-D536EBA1F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422" y="215770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Photo of Shreyas Savanoor Ravindra">
            <a:extLst>
              <a:ext uri="{FF2B5EF4-FFF2-40B4-BE49-F238E27FC236}">
                <a16:creationId xmlns:a16="http://schemas.microsoft.com/office/drawing/2014/main" id="{867D50DE-7A27-FFFD-85C3-C6FE87724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2672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Picture of Lucy Van Kleunen, with a city skyline in the background. ">
            <a:extLst>
              <a:ext uri="{FF2B5EF4-FFF2-40B4-BE49-F238E27FC236}">
                <a16:creationId xmlns:a16="http://schemas.microsoft.com/office/drawing/2014/main" id="{E701FE78-8984-7FA2-F78F-ADC72562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811" y="215770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6C9BEC-F96E-5C75-17A1-2F4A0E980D5E}"/>
              </a:ext>
            </a:extLst>
          </p:cNvPr>
          <p:cNvSpPr txBox="1"/>
          <p:nvPr/>
        </p:nvSpPr>
        <p:spPr>
          <a:xfrm>
            <a:off x="634846" y="3619051"/>
            <a:ext cx="25033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Prof. Stephen </a:t>
            </a:r>
            <a:r>
              <a:rPr lang="en-US" sz="1400" dirty="0" err="1"/>
              <a:t>Voida</a:t>
            </a:r>
            <a:endParaRPr lang="en-US" sz="1400" dirty="0"/>
          </a:p>
          <a:p>
            <a:r>
              <a:rPr lang="en-US" sz="1400" dirty="0"/>
              <a:t>Director, TMI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B799C6-2013-2659-0F7E-4C069DB5059B}"/>
              </a:ext>
            </a:extLst>
          </p:cNvPr>
          <p:cNvSpPr txBox="1"/>
          <p:nvPr/>
        </p:nvSpPr>
        <p:spPr>
          <a:xfrm>
            <a:off x="3054752" y="3635348"/>
            <a:ext cx="117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Tian Xu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50387-8CA1-4979-1C24-8F7BD5329B19}"/>
              </a:ext>
            </a:extLst>
          </p:cNvPr>
          <p:cNvSpPr txBox="1"/>
          <p:nvPr/>
        </p:nvSpPr>
        <p:spPr>
          <a:xfrm>
            <a:off x="4585097" y="3675913"/>
            <a:ext cx="184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Estevan Sandoval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48476-177B-E6A7-E035-0F6D294BE466}"/>
              </a:ext>
            </a:extLst>
          </p:cNvPr>
          <p:cNvSpPr txBox="1"/>
          <p:nvPr/>
        </p:nvSpPr>
        <p:spPr>
          <a:xfrm>
            <a:off x="6520636" y="3635348"/>
            <a:ext cx="184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Lucy Van </a:t>
            </a:r>
            <a:r>
              <a:rPr lang="en-US" sz="1400" dirty="0" err="1"/>
              <a:t>Kleunen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B329FC-20C9-C772-2D73-60971E0E1BDB}"/>
              </a:ext>
            </a:extLst>
          </p:cNvPr>
          <p:cNvSpPr txBox="1"/>
          <p:nvPr/>
        </p:nvSpPr>
        <p:spPr>
          <a:xfrm>
            <a:off x="8415978" y="3682093"/>
            <a:ext cx="184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Venkat </a:t>
            </a:r>
            <a:r>
              <a:rPr lang="en-US" sz="1400" dirty="0" err="1"/>
              <a:t>Arigela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CD32D-BDE0-282A-7BD8-F87CDF1058BD}"/>
              </a:ext>
            </a:extLst>
          </p:cNvPr>
          <p:cNvSpPr txBox="1"/>
          <p:nvPr/>
        </p:nvSpPr>
        <p:spPr>
          <a:xfrm>
            <a:off x="10052555" y="3595534"/>
            <a:ext cx="184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Namratha</a:t>
            </a:r>
            <a:r>
              <a:rPr lang="en-US" sz="1400" dirty="0"/>
              <a:t> Mysore </a:t>
            </a:r>
            <a:r>
              <a:rPr lang="en-US" sz="1400" dirty="0" err="1"/>
              <a:t>Keshavaprakash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FBCE08-3931-3103-4AF3-763C7B713152}"/>
              </a:ext>
            </a:extLst>
          </p:cNvPr>
          <p:cNvSpPr txBox="1"/>
          <p:nvPr/>
        </p:nvSpPr>
        <p:spPr>
          <a:xfrm>
            <a:off x="599654" y="5744757"/>
            <a:ext cx="184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Lizzie Bartholomew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19168-DE41-5EF4-5123-2FA8B5C15BF8}"/>
              </a:ext>
            </a:extLst>
          </p:cNvPr>
          <p:cNvSpPr txBox="1"/>
          <p:nvPr/>
        </p:nvSpPr>
        <p:spPr>
          <a:xfrm>
            <a:off x="2514456" y="5732565"/>
            <a:ext cx="1840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Shreyas </a:t>
            </a:r>
            <a:r>
              <a:rPr lang="en-US" sz="1400" dirty="0" err="1"/>
              <a:t>Savanoor</a:t>
            </a:r>
            <a:r>
              <a:rPr lang="en-US" sz="1400" dirty="0"/>
              <a:t> Ravindra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D23F62-C242-1E0F-63E9-5EBA23F43BD2}"/>
              </a:ext>
            </a:extLst>
          </p:cNvPr>
          <p:cNvSpPr txBox="1"/>
          <p:nvPr/>
        </p:nvSpPr>
        <p:spPr>
          <a:xfrm>
            <a:off x="6768182" y="5750005"/>
            <a:ext cx="184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Divya</a:t>
            </a:r>
            <a:r>
              <a:rPr lang="en-US" sz="1400" dirty="0"/>
              <a:t> Bhat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D9B05-8BAF-2D73-28F9-141EC17DE639}"/>
              </a:ext>
            </a:extLst>
          </p:cNvPr>
          <p:cNvSpPr txBox="1"/>
          <p:nvPr/>
        </p:nvSpPr>
        <p:spPr>
          <a:xfrm>
            <a:off x="10256461" y="5747293"/>
            <a:ext cx="184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Bryce Schumacher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735CC-FD98-3BFE-FC7C-4C9D355F58C1}"/>
              </a:ext>
            </a:extLst>
          </p:cNvPr>
          <p:cNvSpPr txBox="1"/>
          <p:nvPr/>
        </p:nvSpPr>
        <p:spPr>
          <a:xfrm>
            <a:off x="4503577" y="5788878"/>
            <a:ext cx="184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Cassandra </a:t>
            </a:r>
            <a:r>
              <a:rPr lang="en-US" sz="1400" dirty="0" err="1"/>
              <a:t>Goodby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3876E-7880-44CA-AE9E-C4CAB18A955B}"/>
              </a:ext>
            </a:extLst>
          </p:cNvPr>
          <p:cNvSpPr txBox="1"/>
          <p:nvPr/>
        </p:nvSpPr>
        <p:spPr>
          <a:xfrm>
            <a:off x="8314898" y="5744166"/>
            <a:ext cx="1840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Lanea</a:t>
            </a:r>
            <a:r>
              <a:rPr lang="en-US" sz="1400" dirty="0"/>
              <a:t> Blackburn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AB6309-AD4F-77CD-55D6-9EE86574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31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E1E6EB-2E3F-9E7D-159B-7AC13F8B1F8E}"/>
              </a:ext>
            </a:extLst>
          </p:cNvPr>
          <p:cNvSpPr txBox="1"/>
          <p:nvPr/>
        </p:nvSpPr>
        <p:spPr>
          <a:xfrm>
            <a:off x="745332" y="6489765"/>
            <a:ext cx="9236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And thanks to all members of the TMI lab, including </a:t>
            </a:r>
            <a:r>
              <a:rPr lang="en-US" sz="1400" dirty="0" err="1"/>
              <a:t>Janghee</a:t>
            </a:r>
            <a:r>
              <a:rPr lang="en-US" sz="1400" dirty="0"/>
              <a:t> Cho, Fuji Robledo, Kit </a:t>
            </a:r>
            <a:r>
              <a:rPr lang="en-US" sz="1400" dirty="0" err="1"/>
              <a:t>Lewers</a:t>
            </a:r>
            <a:r>
              <a:rPr lang="en-US" sz="1400" dirty="0"/>
              <a:t>, and Shiva Darian</a:t>
            </a:r>
          </a:p>
        </p:txBody>
      </p:sp>
    </p:spTree>
    <p:extLst>
      <p:ext uri="{BB962C8B-B14F-4D97-AF65-F5344CB8AC3E}">
        <p14:creationId xmlns:p14="http://schemas.microsoft.com/office/powerpoint/2010/main" val="37085094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95" y="201344"/>
            <a:ext cx="6140407" cy="2966552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Questions, feedback, and collaborations welcome!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AB6309-AD4F-77CD-55D6-9EE865744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32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817956-0D5A-1BEB-F394-A578ABAEEFD6}"/>
              </a:ext>
            </a:extLst>
          </p:cNvPr>
          <p:cNvSpPr txBox="1"/>
          <p:nvPr/>
        </p:nvSpPr>
        <p:spPr>
          <a:xfrm>
            <a:off x="316376" y="3167896"/>
            <a:ext cx="108608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Related publications:</a:t>
            </a:r>
          </a:p>
          <a:p>
            <a:endParaRPr lang="en-US" dirty="0"/>
          </a:p>
          <a:p>
            <a:r>
              <a:rPr lang="en-US" dirty="0"/>
              <a:t>Michael Hoefer, Bryce Schumacher, Danielle Albers </a:t>
            </a:r>
            <a:r>
              <a:rPr lang="en-US" dirty="0" err="1"/>
              <a:t>Szafir</a:t>
            </a:r>
            <a:r>
              <a:rPr lang="en-US" dirty="0"/>
              <a:t>, and Stephen </a:t>
            </a:r>
            <a:r>
              <a:rPr lang="en-US" dirty="0" err="1"/>
              <a:t>Voida</a:t>
            </a:r>
            <a:r>
              <a:rPr lang="en-US" dirty="0"/>
              <a:t>. 2022. </a:t>
            </a:r>
            <a:r>
              <a:rPr lang="en-US" i="1" dirty="0"/>
              <a:t>Visualizing Uncertainty in Multi-Source Mental Health Data</a:t>
            </a:r>
            <a:r>
              <a:rPr lang="en-US" dirty="0"/>
              <a:t>. In Extended Abstracts of the 2022 CHI Conference on Human Factors in Computing Systems (CHI EA '22). </a:t>
            </a:r>
            <a:r>
              <a:rPr lang="en-US" dirty="0">
                <a:hlinkClick r:id="rId2"/>
              </a:rPr>
              <a:t>https://doi.org/10.1145/3491101.3519844</a:t>
            </a:r>
            <a:endParaRPr lang="en-US" dirty="0"/>
          </a:p>
          <a:p>
            <a:endParaRPr lang="en-US" dirty="0"/>
          </a:p>
          <a:p>
            <a:r>
              <a:rPr lang="en-US" dirty="0"/>
              <a:t>Hoefer, et al. 2021. </a:t>
            </a:r>
            <a:r>
              <a:rPr lang="en-US" i="1" dirty="0"/>
              <a:t>The Multiplicative Patient and the Clinical Workflow: Clinician Perspectives on Social Interfaces for Self-Tracking and Managing Bipolar Disorder</a:t>
            </a:r>
            <a:r>
              <a:rPr lang="en-US" dirty="0"/>
              <a:t>. In ACM Designing Interactive Systems 2021 (DIS '21). </a:t>
            </a:r>
            <a:r>
              <a:rPr lang="en-US" dirty="0">
                <a:hlinkClick r:id="rId3"/>
              </a:rPr>
              <a:t>https://dl.acm.org/doi/10.1145/3461778.3461995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Photo of Michael Hoefer">
            <a:extLst>
              <a:ext uri="{FF2B5EF4-FFF2-40B4-BE49-F238E27FC236}">
                <a16:creationId xmlns:a16="http://schemas.microsoft.com/office/drawing/2014/main" id="{A77C55B1-D67A-211A-EB6E-871D05B9C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13" y="1072078"/>
            <a:ext cx="1510788" cy="151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EF48DA-91DC-BA87-07A5-8F2BAA79496F}"/>
              </a:ext>
            </a:extLst>
          </p:cNvPr>
          <p:cNvSpPr txBox="1"/>
          <p:nvPr/>
        </p:nvSpPr>
        <p:spPr>
          <a:xfrm>
            <a:off x="8234747" y="1102585"/>
            <a:ext cx="43600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Michael Hoefer</a:t>
            </a:r>
          </a:p>
          <a:p>
            <a:r>
              <a:rPr lang="en-US" dirty="0"/>
              <a:t>michael.hoefer@colorado.edu</a:t>
            </a:r>
          </a:p>
          <a:p>
            <a:r>
              <a:rPr lang="en-US" dirty="0"/>
              <a:t>Department of Computer Science </a:t>
            </a:r>
          </a:p>
          <a:p>
            <a:r>
              <a:rPr lang="en-US" dirty="0"/>
              <a:t>University of Colorado Boulder</a:t>
            </a:r>
          </a:p>
          <a:p>
            <a:r>
              <a:rPr lang="en-US" dirty="0">
                <a:hlinkClick r:id="rId5"/>
              </a:rPr>
              <a:t>michaelhoefer.com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8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1EC2-C4C3-E206-8FDB-052F99AD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BB789-967D-4317-153D-58F34604B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What is co-tracking, and why might it help manage serious mental illness?</a:t>
            </a:r>
          </a:p>
          <a:p>
            <a:r>
              <a:rPr lang="en-US" sz="2400" dirty="0"/>
              <a:t>How can technology be designed to support co-tracking?</a:t>
            </a:r>
          </a:p>
          <a:p>
            <a:r>
              <a:rPr lang="en-US" sz="2400" dirty="0"/>
              <a:t>How can we evaluate co-tracking technology?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C0016-DE24-EABB-BA6A-9593B889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10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1EC2-C4C3-E206-8FDB-052F99ADC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BB789-967D-4317-153D-58F34604B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732449"/>
            <a:ext cx="11468705" cy="4058751"/>
          </a:xfrm>
        </p:spPr>
        <p:txBody>
          <a:bodyPr>
            <a:normAutofit/>
          </a:bodyPr>
          <a:lstStyle/>
          <a:p>
            <a:r>
              <a:rPr lang="en-US" sz="2400" b="1" u="sng" dirty="0"/>
              <a:t>What is co-tracking, and why might it help manage serious mental illness?</a:t>
            </a:r>
          </a:p>
          <a:p>
            <a:r>
              <a:rPr lang="en-US" sz="2400" dirty="0"/>
              <a:t>How can technology be designed to support co-tracking?</a:t>
            </a:r>
          </a:p>
          <a:p>
            <a:r>
              <a:rPr lang="en-US" sz="2400" dirty="0"/>
              <a:t>How can we evaluate co-tracking technology?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CC0F76-A700-1D60-DD30-483824CD6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51" y="-432117"/>
            <a:ext cx="5501331" cy="3249961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case of bipolar disorder</a:t>
            </a:r>
          </a:p>
        </p:txBody>
      </p:sp>
      <p:pic>
        <p:nvPicPr>
          <p:cNvPr id="1026" name="Picture 2" descr="Quotes on Bipolar Disorder | HealthyPlace">
            <a:extLst>
              <a:ext uri="{FF2B5EF4-FFF2-40B4-BE49-F238E27FC236}">
                <a16:creationId xmlns:a16="http://schemas.microsoft.com/office/drawing/2014/main" id="{20687311-A577-C3F3-EAD5-D2780EF3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28600"/>
            <a:ext cx="523875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4B3E7-7EAA-AB2E-0C94-075A4BF383CC}"/>
              </a:ext>
            </a:extLst>
          </p:cNvPr>
          <p:cNvSpPr txBox="1"/>
          <p:nvPr/>
        </p:nvSpPr>
        <p:spPr>
          <a:xfrm>
            <a:off x="1035698" y="2556588"/>
            <a:ext cx="41614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Roughly 1% worldwide prevalence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 changes in mood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Euthymia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Depression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Interpersonal and social rhythm therapy focuses on stabilizing daily rhythms and improving social functioning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18C62-877B-86A8-4BC3-CC73B45A2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25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51" y="-432116"/>
            <a:ext cx="1129090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Co-tracking was found ‘in the wild’ by people managing bipolar disorder in a close relationship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CBA13A43-A81D-2151-CBAD-55E0C1D00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1594124"/>
            <a:ext cx="4222476" cy="42224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E32E56-2179-36F8-3983-C5058B932844}"/>
              </a:ext>
            </a:extLst>
          </p:cNvPr>
          <p:cNvSpPr txBox="1"/>
          <p:nvPr/>
        </p:nvSpPr>
        <p:spPr>
          <a:xfrm>
            <a:off x="482600" y="5816600"/>
            <a:ext cx="4025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Unable to self-track due to manic or depressive episode</a:t>
            </a:r>
          </a:p>
        </p:txBody>
      </p:sp>
      <p:pic>
        <p:nvPicPr>
          <p:cNvPr id="17" name="Picture 16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FB9EE8ED-B2EE-6867-45D8-89E17F612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594124"/>
            <a:ext cx="4222476" cy="422247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61C913-A79A-DB0C-D463-B56F5BB63F65}"/>
              </a:ext>
            </a:extLst>
          </p:cNvPr>
          <p:cNvSpPr txBox="1"/>
          <p:nvPr/>
        </p:nvSpPr>
        <p:spPr>
          <a:xfrm>
            <a:off x="6372088" y="5827643"/>
            <a:ext cx="4025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Family member steps in to track on their behalf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AE1995-6411-4504-910D-E0E89BCF2AB2}"/>
              </a:ext>
            </a:extLst>
          </p:cNvPr>
          <p:cNvSpPr txBox="1"/>
          <p:nvPr/>
        </p:nvSpPr>
        <p:spPr>
          <a:xfrm>
            <a:off x="4895850" y="6557407"/>
            <a:ext cx="8981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Murnane, et al., 2018. “</a:t>
            </a:r>
            <a:r>
              <a:rPr lang="en-US" sz="1600" dirty="0">
                <a:hlinkClick r:id="rId4"/>
              </a:rPr>
              <a:t>Personal informatics in interpersonal contexts</a:t>
            </a:r>
            <a:r>
              <a:rPr lang="en-US" sz="1600" dirty="0"/>
              <a:t>.” </a:t>
            </a:r>
            <a:r>
              <a:rPr lang="en-US" sz="1600" i="1" dirty="0"/>
              <a:t>CSCW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3EF846-7FED-FAE4-C15F-EFE02101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1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2F7A4-2C4F-A4E6-C140-47FA23CE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51" y="389107"/>
            <a:ext cx="8696995" cy="241994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Clinicians want another perspective outside of the treatment context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2EFDC6-69F5-C4E9-4532-F316AD892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1" y="3226466"/>
            <a:ext cx="5933649" cy="2978193"/>
          </a:xfrm>
          <a:prstGeom prst="rect">
            <a:avLst/>
          </a:prstGeom>
        </p:spPr>
      </p:pic>
      <p:pic>
        <p:nvPicPr>
          <p:cNvPr id="4" name="Picture 3" descr="A picture containing text, screenshot, vector graphics&#10;&#10;Description automatically generated">
            <a:extLst>
              <a:ext uri="{FF2B5EF4-FFF2-40B4-BE49-F238E27FC236}">
                <a16:creationId xmlns:a16="http://schemas.microsoft.com/office/drawing/2014/main" id="{E617BE31-88CA-B2F7-B6FF-81B0DCED7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962" y="568966"/>
            <a:ext cx="3757127" cy="37571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420B35-6418-B513-D4FC-9E1531EDE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256EE0-5660-E7EC-3061-2B9CD2E6170B}"/>
              </a:ext>
            </a:extLst>
          </p:cNvPr>
          <p:cNvSpPr txBox="1"/>
          <p:nvPr/>
        </p:nvSpPr>
        <p:spPr>
          <a:xfrm>
            <a:off x="6473889" y="5166326"/>
            <a:ext cx="5410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Michael Hoefer, et al. 2021. </a:t>
            </a:r>
            <a:r>
              <a:rPr lang="en-US" sz="1600" i="1" dirty="0"/>
              <a:t>The Multiplicative Patient and the Clinical Workflow: Clinician Perspectives on Social Interfaces for Self-Tracking and Managing Bipolar Disorder</a:t>
            </a:r>
            <a:r>
              <a:rPr lang="en-US" sz="1600" dirty="0"/>
              <a:t>. In ACM Designing Interactive Systems 2021 (DIS '21). </a:t>
            </a:r>
            <a:r>
              <a:rPr lang="en-US" sz="1600" dirty="0">
                <a:hlinkClick r:id="rId4"/>
              </a:rPr>
              <a:t>https://dl.acm.org/doi/10.1145/3461778.3461995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261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0"/>
          <p:cNvSpPr txBox="1"/>
          <p:nvPr/>
        </p:nvSpPr>
        <p:spPr>
          <a:xfrm>
            <a:off x="309533" y="454233"/>
            <a:ext cx="1257200" cy="806400"/>
          </a:xfrm>
          <a:prstGeom prst="rect">
            <a:avLst/>
          </a:prstGeom>
          <a:solidFill>
            <a:srgbClr val="9F59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Patient’s </a:t>
            </a: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phone</a:t>
            </a: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4662462" y="454233"/>
            <a:ext cx="2148452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>
              <a:buClr>
                <a:srgbClr val="000000"/>
              </a:buClr>
              <a:buSzPts val="1800"/>
            </a:pPr>
            <a:r>
              <a:rPr lang="en" sz="2400" dirty="0">
                <a:solidFill>
                  <a:schemeClr val="tx2"/>
                </a:solidFill>
                <a:latin typeface="Lato"/>
                <a:ea typeface="Lato"/>
                <a:cs typeface="Lato"/>
                <a:sym typeface="Lato"/>
              </a:rPr>
              <a:t>8. Co-tracking</a:t>
            </a:r>
            <a:endParaRPr sz="1867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chemeClr val="tx2"/>
                </a:solidFill>
              </a:rPr>
              <a:pPr/>
              <a:t>9</a:t>
            </a:fld>
            <a:endParaRPr>
              <a:solidFill>
                <a:schemeClr val="tx2"/>
              </a:solidFill>
            </a:endParaRPr>
          </a:p>
        </p:txBody>
      </p:sp>
      <p:pic>
        <p:nvPicPr>
          <p:cNvPr id="444" name="Google Shape;44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6365" y="1184290"/>
            <a:ext cx="5618697" cy="529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0"/>
          <p:cNvSpPr/>
          <p:nvPr/>
        </p:nvSpPr>
        <p:spPr>
          <a:xfrm>
            <a:off x="9710728" y="1152769"/>
            <a:ext cx="537600" cy="533600"/>
          </a:xfrm>
          <a:prstGeom prst="rect">
            <a:avLst/>
          </a:prstGeom>
          <a:solidFill>
            <a:srgbClr val="00B05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10530315" y="1155576"/>
            <a:ext cx="537600" cy="533600"/>
          </a:xfrm>
          <a:prstGeom prst="rect">
            <a:avLst/>
          </a:prstGeom>
          <a:solidFill>
            <a:srgbClr val="FFFF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11349903" y="1159605"/>
            <a:ext cx="537600" cy="533600"/>
          </a:xfrm>
          <a:prstGeom prst="rect">
            <a:avLst/>
          </a:prstGeom>
          <a:solidFill>
            <a:srgbClr val="FF0000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0"/>
          <p:cNvSpPr txBox="1"/>
          <p:nvPr/>
        </p:nvSpPr>
        <p:spPr>
          <a:xfrm>
            <a:off x="10099200" y="2836699"/>
            <a:ext cx="1399600" cy="3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tx2"/>
                </a:solidFill>
                <a:latin typeface="Arial"/>
                <a:ea typeface="Arial"/>
                <a:cs typeface="Arial"/>
                <a:sym typeface="Arial"/>
              </a:rPr>
              <a:t>Comments</a:t>
            </a: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0"/>
          <p:cNvSpPr/>
          <p:nvPr/>
        </p:nvSpPr>
        <p:spPr>
          <a:xfrm>
            <a:off x="9651200" y="3294972"/>
            <a:ext cx="2295600" cy="3042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9;p21">
            <a:extLst>
              <a:ext uri="{FF2B5EF4-FFF2-40B4-BE49-F238E27FC236}">
                <a16:creationId xmlns:a16="http://schemas.microsoft.com/office/drawing/2014/main" id="{649EDE93-8FE2-07E0-FC5C-755EAFF6D319}"/>
              </a:ext>
            </a:extLst>
          </p:cNvPr>
          <p:cNvSpPr/>
          <p:nvPr/>
        </p:nvSpPr>
        <p:spPr>
          <a:xfrm>
            <a:off x="10603600" y="1980848"/>
            <a:ext cx="390800" cy="450400"/>
          </a:xfrm>
          <a:prstGeom prst="mathMultiply">
            <a:avLst>
              <a:gd name="adj1" fmla="val 23520"/>
            </a:avLst>
          </a:prstGeom>
          <a:solidFill>
            <a:schemeClr val="tx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 dirty="0">
              <a:solidFill>
                <a:schemeClr val="tx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DEC221-B516-90B6-273C-14DC38EEDC9B}"/>
              </a:ext>
            </a:extLst>
          </p:cNvPr>
          <p:cNvSpPr txBox="1"/>
          <p:nvPr/>
        </p:nvSpPr>
        <p:spPr>
          <a:xfrm>
            <a:off x="9710728" y="3429000"/>
            <a:ext cx="19805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Good idea! Patients should have control over who co-tracks on their behalf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-0.06914 -0.1159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3982</TotalTime>
  <Words>1243</Words>
  <Application>Microsoft Office PowerPoint</Application>
  <PresentationFormat>Widescreen</PresentationFormat>
  <Paragraphs>207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Calisto MT</vt:lpstr>
      <vt:lpstr>Lato</vt:lpstr>
      <vt:lpstr>Segoe UI Emoji</vt:lpstr>
      <vt:lpstr>Wingdings 2</vt:lpstr>
      <vt:lpstr>Slate</vt:lpstr>
      <vt:lpstr>Designing Technology to Support Co-Tracking of Mental Wellbeing in Bipolar Disorder</vt:lpstr>
      <vt:lpstr>PowerPoint Presentation</vt:lpstr>
      <vt:lpstr>PowerPoint Presentation</vt:lpstr>
      <vt:lpstr>Outline</vt:lpstr>
      <vt:lpstr>Outline</vt:lpstr>
      <vt:lpstr>The case of bipolar disorder</vt:lpstr>
      <vt:lpstr>Co-tracking was found ‘in the wild’ by people managing bipolar disorder in a close relationship</vt:lpstr>
      <vt:lpstr>Clinicians want another perspective outside of the treatment context</vt:lpstr>
      <vt:lpstr>PowerPoint Presentation</vt:lpstr>
      <vt:lpstr>PowerPoint Presentation</vt:lpstr>
      <vt:lpstr>Co-tracking was one of the most “approved” features</vt:lpstr>
      <vt:lpstr>We were motivated, but had this been done before?</vt:lpstr>
      <vt:lpstr>Psychologists had people track their own mood, and track their perception of their partner’s mood</vt:lpstr>
      <vt:lpstr>Projection noted as a major pathway for interpersonal perception</vt:lpstr>
      <vt:lpstr>Empathic accuracy is beneficial in relationships, and can be improved!</vt:lpstr>
      <vt:lpstr>Three motivations for co-tracking</vt:lpstr>
      <vt:lpstr>Outline</vt:lpstr>
      <vt:lpstr>Developing MoodSync, a flexible self-tracking application</vt:lpstr>
      <vt:lpstr>How should we visualize multiple data streams about mood?</vt:lpstr>
      <vt:lpstr>How should we visualize multiple data streams about mood?</vt:lpstr>
      <vt:lpstr>How should we visualize multiple data streams about mood?</vt:lpstr>
      <vt:lpstr>How should we visualize multiple data streams about mood?</vt:lpstr>
      <vt:lpstr>How should we visualize multiple data streams about mood?</vt:lpstr>
      <vt:lpstr>How should we visualize multiple data streams about mood?</vt:lpstr>
      <vt:lpstr>How should we visualize multiple data streams about mood?</vt:lpstr>
      <vt:lpstr>Outline</vt:lpstr>
      <vt:lpstr>In-situ deployment planned this spring</vt:lpstr>
      <vt:lpstr>In-situ deployment planned this spring</vt:lpstr>
      <vt:lpstr>Primary research questions</vt:lpstr>
      <vt:lpstr>Future work</vt:lpstr>
      <vt:lpstr>Thank you!</vt:lpstr>
      <vt:lpstr>Questions, feedback, and collaborations welcome!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Multiplicative Patient and the Clinical Workflow</dc:title>
  <dc:creator>Michael Hoefer</dc:creator>
  <cp:lastModifiedBy>Michael Hoefer</cp:lastModifiedBy>
  <cp:revision>235</cp:revision>
  <dcterms:created xsi:type="dcterms:W3CDTF">2021-05-16T20:33:32Z</dcterms:created>
  <dcterms:modified xsi:type="dcterms:W3CDTF">2023-02-16T07:40:10Z</dcterms:modified>
</cp:coreProperties>
</file>